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5" r:id="rId2"/>
    <p:sldId id="274" r:id="rId3"/>
    <p:sldId id="286" r:id="rId4"/>
    <p:sldId id="304" r:id="rId5"/>
    <p:sldId id="257" r:id="rId6"/>
    <p:sldId id="296" r:id="rId7"/>
    <p:sldId id="298" r:id="rId8"/>
    <p:sldId id="288" r:id="rId9"/>
    <p:sldId id="289" r:id="rId10"/>
    <p:sldId id="300" r:id="rId11"/>
    <p:sldId id="299" r:id="rId12"/>
    <p:sldId id="301" r:id="rId13"/>
    <p:sldId id="295" r:id="rId14"/>
    <p:sldId id="303" r:id="rId15"/>
    <p:sldId id="256" r:id="rId16"/>
    <p:sldId id="302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49E26-FD25-8797-49A0-AC277A7B2661}" v="3" dt="2025-12-05T21:57:49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Accuracy</a:t>
            </a:r>
            <a:r>
              <a:rPr lang="en-US" sz="1600" baseline="0"/>
              <a:t> comparison between machine learning models and </a:t>
            </a:r>
            <a:r>
              <a:rPr lang="en-US" sz="1600"/>
              <a:t>Feature selection algorithms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r>
              <a:rPr lang="en-US" sz="1600" baseline="0"/>
              <a:t> 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854578583012267E-2"/>
          <c:y val="0.10555068248334877"/>
          <c:w val="0.89963845668600639"/>
          <c:h val="0.708584971174645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PCC</c:v>
                </c:pt>
                <c:pt idx="1">
                  <c:v>Chi-Squred test</c:v>
                </c:pt>
                <c:pt idx="2">
                  <c:v>Information gain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79.95</c:v>
                </c:pt>
                <c:pt idx="1">
                  <c:v>89.96</c:v>
                </c:pt>
                <c:pt idx="2">
                  <c:v>78.97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C-47CA-A1F0-4ACCEC44A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PCC</c:v>
                </c:pt>
                <c:pt idx="1">
                  <c:v>Chi-Squred test</c:v>
                </c:pt>
                <c:pt idx="2">
                  <c:v>Information gain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79.38</c:v>
                </c:pt>
                <c:pt idx="1">
                  <c:v>89.87</c:v>
                </c:pt>
                <c:pt idx="2">
                  <c:v>79.400000000000006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9C-47CA-A1F0-4ACCEC44A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NAÏVE  BAYES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PCC</c:v>
                </c:pt>
                <c:pt idx="1">
                  <c:v>Chi-Squred test</c:v>
                </c:pt>
                <c:pt idx="2">
                  <c:v>Information gain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80.77</c:v>
                </c:pt>
                <c:pt idx="1">
                  <c:v>73.150000000000006</c:v>
                </c:pt>
                <c:pt idx="2">
                  <c:v>82.53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9C-47CA-A1F0-4ACCEC44A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36820895"/>
        <c:axId val="1036823775"/>
      </c:barChart>
      <c:catAx>
        <c:axId val="1036820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823775"/>
        <c:crosses val="autoZero"/>
        <c:auto val="1"/>
        <c:lblAlgn val="ctr"/>
        <c:lblOffset val="100"/>
        <c:noMultiLvlLbl val="0"/>
      </c:catAx>
      <c:valAx>
        <c:axId val="10368237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82089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53B4CE-78A4-42FE-A895-300F46D36423}" type="doc">
      <dgm:prSet loTypeId="urn:microsoft.com/office/officeart/2005/8/layout/cycle8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799326-E9E7-4216-AFD4-52A9ABE206A6}">
      <dgm:prSet/>
      <dgm:spPr/>
      <dgm:t>
        <a:bodyPr/>
        <a:lstStyle/>
        <a:p>
          <a:pPr rtl="0"/>
          <a:r>
            <a:rPr lang="en-US" b="0" i="0">
              <a:latin typeface="Calibri"/>
              <a:ea typeface="Calibri"/>
              <a:cs typeface="Calibri"/>
            </a:rPr>
            <a:t>Introduction</a:t>
          </a:r>
          <a:br>
            <a:rPr lang="en-US" b="0" i="0">
              <a:latin typeface="Calibri"/>
              <a:ea typeface="Calibri"/>
              <a:cs typeface="Calibri"/>
            </a:rPr>
          </a:br>
          <a:br>
            <a:rPr lang="en-US" b="0" i="0">
              <a:latin typeface="Calibri"/>
              <a:ea typeface="Calibri"/>
              <a:cs typeface="Calibri"/>
            </a:rPr>
          </a:br>
          <a:endParaRPr lang="en-US" b="0" i="0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1C22F916-AD5D-44E7-BFF0-3E11BB762034}" type="parTrans" cxnId="{E38854D3-B616-4CB8-9E69-B53174AD5020}">
      <dgm:prSet/>
      <dgm:spPr/>
      <dgm:t>
        <a:bodyPr/>
        <a:lstStyle/>
        <a:p>
          <a:endParaRPr lang="en-US"/>
        </a:p>
      </dgm:t>
    </dgm:pt>
    <dgm:pt modelId="{F4AFDCF9-35CF-4C33-8132-FBB927B11ACF}" type="sibTrans" cxnId="{E38854D3-B616-4CB8-9E69-B53174AD5020}">
      <dgm:prSet/>
      <dgm:spPr/>
      <dgm:t>
        <a:bodyPr/>
        <a:lstStyle/>
        <a:p>
          <a:endParaRPr lang="en-US"/>
        </a:p>
      </dgm:t>
    </dgm:pt>
    <dgm:pt modelId="{ACE3A134-2488-4D1A-A04A-14292801524B}">
      <dgm:prSet/>
      <dgm:spPr/>
      <dgm:t>
        <a:bodyPr/>
        <a:lstStyle/>
        <a:p>
          <a:pPr rtl="0"/>
          <a:r>
            <a:rPr lang="en-US" b="0" i="0">
              <a:latin typeface="Calibri"/>
              <a:ea typeface="Calibri"/>
              <a:cs typeface="Calibri"/>
            </a:rPr>
            <a:t>Results </a:t>
          </a:r>
          <a:br>
            <a:rPr lang="en-US" b="0" i="0">
              <a:latin typeface="Calibri"/>
              <a:ea typeface="Calibri"/>
              <a:cs typeface="Calibri"/>
            </a:rPr>
          </a:br>
          <a:br>
            <a:rPr lang="en-US" b="0" i="0">
              <a:latin typeface="Calibri"/>
              <a:ea typeface="Calibri"/>
              <a:cs typeface="Calibri"/>
            </a:rPr>
          </a:br>
          <a:endParaRPr lang="en-US">
            <a:latin typeface="Calibri"/>
            <a:ea typeface="Calibri"/>
            <a:cs typeface="Calibri"/>
          </a:endParaRPr>
        </a:p>
      </dgm:t>
    </dgm:pt>
    <dgm:pt modelId="{EE5B6E48-C12A-43A5-A2D7-575EDDB04B04}" type="parTrans" cxnId="{2E029700-1BCA-4C8D-8858-C1BFA7011D9A}">
      <dgm:prSet/>
      <dgm:spPr/>
      <dgm:t>
        <a:bodyPr/>
        <a:lstStyle/>
        <a:p>
          <a:endParaRPr lang="en-US"/>
        </a:p>
      </dgm:t>
    </dgm:pt>
    <dgm:pt modelId="{357D1456-EC04-4236-B865-CECB93FA5BE0}" type="sibTrans" cxnId="{2E029700-1BCA-4C8D-8858-C1BFA7011D9A}">
      <dgm:prSet/>
      <dgm:spPr/>
      <dgm:t>
        <a:bodyPr/>
        <a:lstStyle/>
        <a:p>
          <a:endParaRPr lang="en-US"/>
        </a:p>
      </dgm:t>
    </dgm:pt>
    <dgm:pt modelId="{0894A08D-7718-44C8-BC4A-DD924D24F9FA}">
      <dgm:prSet phldr="0"/>
      <dgm:spPr/>
      <dgm:t>
        <a:bodyPr/>
        <a:lstStyle/>
        <a:p>
          <a:r>
            <a:rPr lang="en-US">
              <a:latin typeface="Avenir Next LT Pro"/>
            </a:rPr>
            <a:t>Conclusion</a:t>
          </a:r>
          <a:endParaRPr lang="en-US"/>
        </a:p>
      </dgm:t>
    </dgm:pt>
    <dgm:pt modelId="{C76457A5-4039-4275-873B-ED13C00AC46D}" type="parTrans" cxnId="{9C88AE04-1F72-46BE-B42D-36B6F0944BC8}">
      <dgm:prSet/>
      <dgm:spPr/>
      <dgm:t>
        <a:bodyPr/>
        <a:lstStyle/>
        <a:p>
          <a:endParaRPr lang="en-US"/>
        </a:p>
      </dgm:t>
    </dgm:pt>
    <dgm:pt modelId="{2AEC87D3-96D9-4520-BCD9-27D0D73D5C89}" type="sibTrans" cxnId="{9C88AE04-1F72-46BE-B42D-36B6F0944BC8}">
      <dgm:prSet/>
      <dgm:spPr/>
      <dgm:t>
        <a:bodyPr/>
        <a:lstStyle/>
        <a:p>
          <a:endParaRPr lang="en-US"/>
        </a:p>
      </dgm:t>
    </dgm:pt>
    <dgm:pt modelId="{2614B067-9729-40F1-8BF8-2652CC7BEFC4}">
      <dgm:prSet phldr="0"/>
      <dgm:spPr/>
      <dgm:t>
        <a:bodyPr/>
        <a:lstStyle/>
        <a:p>
          <a:pPr rtl="0"/>
          <a:r>
            <a:rPr lang="en-US" b="0" i="0">
              <a:latin typeface="Calibri"/>
              <a:ea typeface="Calibri"/>
              <a:cs typeface="Calibri"/>
            </a:rPr>
            <a:t>Project Overview</a:t>
          </a:r>
          <a:endParaRPr lang="en-US" sz="1800" b="0" i="0">
            <a:solidFill>
              <a:srgbClr val="000000"/>
            </a:solidFill>
            <a:latin typeface="Avenir Next LT Pro"/>
            <a:ea typeface="Calibri"/>
            <a:cs typeface="Calibri"/>
          </a:endParaRPr>
        </a:p>
      </dgm:t>
    </dgm:pt>
    <dgm:pt modelId="{79701245-1B0A-4F88-B06C-DCEE555FD502}" type="parTrans" cxnId="{C9710368-137F-457B-AA04-95642EFDC34D}">
      <dgm:prSet/>
      <dgm:spPr/>
    </dgm:pt>
    <dgm:pt modelId="{3601DFCB-FA0E-4BB9-8413-05E9C1177466}" type="sibTrans" cxnId="{C9710368-137F-457B-AA04-95642EFDC34D}">
      <dgm:prSet/>
      <dgm:spPr/>
    </dgm:pt>
    <dgm:pt modelId="{1B04B1EF-734E-4B17-9C01-3C170512E9F1}">
      <dgm:prSet phldr="0"/>
      <dgm:spPr/>
      <dgm:t>
        <a:bodyPr/>
        <a:lstStyle/>
        <a:p>
          <a:r>
            <a:rPr lang="en-US" sz="1800">
              <a:latin typeface="Calibri"/>
              <a:ea typeface="Calibri"/>
              <a:cs typeface="Calibri"/>
            </a:rPr>
            <a:t>Methodology</a:t>
          </a:r>
          <a:br>
            <a:rPr lang="en-US" sz="1800">
              <a:latin typeface="Calibri"/>
              <a:ea typeface="Calibri"/>
              <a:cs typeface="Calibri"/>
            </a:rPr>
          </a:br>
          <a:endParaRPr lang="en-US" sz="1800"/>
        </a:p>
      </dgm:t>
    </dgm:pt>
    <dgm:pt modelId="{B1828289-120E-4891-93C3-97A1F1B77837}" type="parTrans" cxnId="{A32DA1B7-F13A-4BF3-93F7-9762F4A4ED6E}">
      <dgm:prSet/>
      <dgm:spPr/>
    </dgm:pt>
    <dgm:pt modelId="{84F4676F-8893-4332-A426-699D8A974648}" type="sibTrans" cxnId="{A32DA1B7-F13A-4BF3-93F7-9762F4A4ED6E}">
      <dgm:prSet/>
      <dgm:spPr/>
    </dgm:pt>
    <dgm:pt modelId="{F1A0BB52-FD15-4DAF-AC0D-2CE27A89C08C}">
      <dgm:prSet phldr="0"/>
      <dgm:spPr/>
      <dgm:t>
        <a:bodyPr/>
        <a:lstStyle/>
        <a:p>
          <a:pPr rtl="0"/>
          <a:r>
            <a:rPr lang="en-US" sz="1100" b="0" i="0">
              <a:latin typeface="Calibri"/>
              <a:ea typeface="Calibri"/>
              <a:cs typeface="Calibri"/>
            </a:rPr>
            <a:t>Ocean Analysis</a:t>
          </a:r>
          <a:br>
            <a:rPr lang="en-US" sz="1100" b="0" i="0">
              <a:latin typeface="Calibri"/>
              <a:ea typeface="Calibri"/>
              <a:cs typeface="Calibri"/>
            </a:rPr>
          </a:br>
          <a:br>
            <a:rPr lang="en-US" sz="1100" b="0" i="0">
              <a:latin typeface="Calibri"/>
              <a:ea typeface="Calibri"/>
              <a:cs typeface="Calibri"/>
            </a:rPr>
          </a:br>
          <a:endParaRPr lang="en-US"/>
        </a:p>
      </dgm:t>
    </dgm:pt>
    <dgm:pt modelId="{9CB74B07-85F8-4754-878A-93267C3CDB1B}" type="parTrans" cxnId="{1E344A5C-AF75-4244-BF4B-9B90A25C0BE1}">
      <dgm:prSet/>
      <dgm:spPr/>
    </dgm:pt>
    <dgm:pt modelId="{656795ED-7752-48D5-AB33-197EAE65215F}" type="sibTrans" cxnId="{1E344A5C-AF75-4244-BF4B-9B90A25C0BE1}">
      <dgm:prSet/>
      <dgm:spPr/>
    </dgm:pt>
    <dgm:pt modelId="{8DC79965-2113-484B-A385-CEA20E52DCA0}">
      <dgm:prSet phldr="0"/>
      <dgm:spPr/>
      <dgm:t>
        <a:bodyPr/>
        <a:lstStyle/>
        <a:p>
          <a:pPr rtl="0"/>
          <a:r>
            <a:rPr lang="en-US" sz="3600" b="0" i="0">
              <a:latin typeface="Avenir Next LT Pro"/>
              <a:ea typeface="Calibri"/>
              <a:cs typeface="Calibri"/>
            </a:rPr>
            <a:t>Machine Learning Techniques</a:t>
          </a:r>
          <a:br>
            <a:rPr lang="en-US" b="0" i="0">
              <a:latin typeface="Calibri"/>
              <a:ea typeface="Calibri"/>
              <a:cs typeface="Calibri"/>
            </a:rPr>
          </a:br>
          <a:endParaRPr lang="en-US" sz="3600" b="0" i="0">
            <a:solidFill>
              <a:srgbClr val="000000"/>
            </a:solidFill>
            <a:latin typeface="Avenir Next LT Pro"/>
            <a:ea typeface="Calibri"/>
            <a:cs typeface="Calibri"/>
          </a:endParaRPr>
        </a:p>
      </dgm:t>
    </dgm:pt>
    <dgm:pt modelId="{0DCE4826-4579-4808-B329-1606744FF2E3}" type="parTrans" cxnId="{615DB535-1E66-4A70-A041-E426EBFC114F}">
      <dgm:prSet/>
      <dgm:spPr/>
    </dgm:pt>
    <dgm:pt modelId="{E4583952-D0E3-4AE9-9BC6-0DB63742B3D4}" type="sibTrans" cxnId="{615DB535-1E66-4A70-A041-E426EBFC114F}">
      <dgm:prSet/>
      <dgm:spPr/>
    </dgm:pt>
    <dgm:pt modelId="{66C6C12C-D769-46E8-AE5C-1A48FE31411E}" type="pres">
      <dgm:prSet presAssocID="{6A53B4CE-78A4-42FE-A895-300F46D36423}" presName="compositeShape" presStyleCnt="0">
        <dgm:presLayoutVars>
          <dgm:chMax val="7"/>
          <dgm:dir/>
          <dgm:resizeHandles val="exact"/>
        </dgm:presLayoutVars>
      </dgm:prSet>
      <dgm:spPr/>
    </dgm:pt>
    <dgm:pt modelId="{482B15A0-21D0-46A8-8099-E672B0D7D924}" type="pres">
      <dgm:prSet presAssocID="{6A53B4CE-78A4-42FE-A895-300F46D36423}" presName="wedge1" presStyleLbl="node1" presStyleIdx="0" presStyleCnt="7"/>
      <dgm:spPr/>
    </dgm:pt>
    <dgm:pt modelId="{7417BF02-BC31-49CF-A6B6-1509DE98C74A}" type="pres">
      <dgm:prSet presAssocID="{6A53B4CE-78A4-42FE-A895-300F46D36423}" presName="dummy1a" presStyleCnt="0"/>
      <dgm:spPr/>
    </dgm:pt>
    <dgm:pt modelId="{ED329EEC-FF1B-481F-A125-1221CD45036B}" type="pres">
      <dgm:prSet presAssocID="{6A53B4CE-78A4-42FE-A895-300F46D36423}" presName="dummy1b" presStyleCnt="0"/>
      <dgm:spPr/>
    </dgm:pt>
    <dgm:pt modelId="{ED1FA97B-9CB1-4FE6-9279-EFB91126FBBC}" type="pres">
      <dgm:prSet presAssocID="{6A53B4CE-78A4-42FE-A895-300F46D3642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FB8B6428-6481-4659-A434-A4C7AEC6A779}" type="pres">
      <dgm:prSet presAssocID="{6A53B4CE-78A4-42FE-A895-300F46D36423}" presName="wedge2" presStyleLbl="node1" presStyleIdx="1" presStyleCnt="7" custLinFactNeighborX="428" custLinFactNeighborY="-259"/>
      <dgm:spPr/>
    </dgm:pt>
    <dgm:pt modelId="{B904A033-AC82-4BCA-871F-E6D7129FDF93}" type="pres">
      <dgm:prSet presAssocID="{6A53B4CE-78A4-42FE-A895-300F46D36423}" presName="dummy2a" presStyleCnt="0"/>
      <dgm:spPr/>
    </dgm:pt>
    <dgm:pt modelId="{0CD721FC-D4CE-4E20-93BC-C37AC2965F6A}" type="pres">
      <dgm:prSet presAssocID="{6A53B4CE-78A4-42FE-A895-300F46D36423}" presName="dummy2b" presStyleCnt="0"/>
      <dgm:spPr/>
    </dgm:pt>
    <dgm:pt modelId="{CE1C9FD1-6F91-4E99-9015-C7C8CF07FD6B}" type="pres">
      <dgm:prSet presAssocID="{6A53B4CE-78A4-42FE-A895-300F46D3642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1A85FC7C-D172-401F-8853-7728913F291B}" type="pres">
      <dgm:prSet presAssocID="{6A53B4CE-78A4-42FE-A895-300F46D36423}" presName="wedge3" presStyleLbl="node1" presStyleIdx="2" presStyleCnt="7"/>
      <dgm:spPr/>
    </dgm:pt>
    <dgm:pt modelId="{B3117844-72B7-4D1F-A9B0-EBE1E82812A2}" type="pres">
      <dgm:prSet presAssocID="{6A53B4CE-78A4-42FE-A895-300F46D36423}" presName="dummy3a" presStyleCnt="0"/>
      <dgm:spPr/>
    </dgm:pt>
    <dgm:pt modelId="{D79FFFAF-EB2A-42D9-A63E-CF7094BBA544}" type="pres">
      <dgm:prSet presAssocID="{6A53B4CE-78A4-42FE-A895-300F46D36423}" presName="dummy3b" presStyleCnt="0"/>
      <dgm:spPr/>
    </dgm:pt>
    <dgm:pt modelId="{B4CEA4A7-3D08-40AF-A625-338F78334DE0}" type="pres">
      <dgm:prSet presAssocID="{6A53B4CE-78A4-42FE-A895-300F46D3642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D1371002-BEE1-40AE-A4FE-A31835159975}" type="pres">
      <dgm:prSet presAssocID="{6A53B4CE-78A4-42FE-A895-300F46D36423}" presName="wedge4" presStyleLbl="node1" presStyleIdx="3" presStyleCnt="7"/>
      <dgm:spPr/>
    </dgm:pt>
    <dgm:pt modelId="{8545078B-8583-4EE8-85AD-548344FAA991}" type="pres">
      <dgm:prSet presAssocID="{6A53B4CE-78A4-42FE-A895-300F46D36423}" presName="dummy4a" presStyleCnt="0"/>
      <dgm:spPr/>
    </dgm:pt>
    <dgm:pt modelId="{5EA98C81-8815-4D8F-BC11-6F20BAC9315F}" type="pres">
      <dgm:prSet presAssocID="{6A53B4CE-78A4-42FE-A895-300F46D36423}" presName="dummy4b" presStyleCnt="0"/>
      <dgm:spPr/>
    </dgm:pt>
    <dgm:pt modelId="{201BC189-2E51-4CDD-B1BA-AAFBE8C14F29}" type="pres">
      <dgm:prSet presAssocID="{6A53B4CE-78A4-42FE-A895-300F46D3642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83F1144-E67C-4CCF-BA18-46234B132AA3}" type="pres">
      <dgm:prSet presAssocID="{6A53B4CE-78A4-42FE-A895-300F46D36423}" presName="wedge5" presStyleLbl="node1" presStyleIdx="4" presStyleCnt="7"/>
      <dgm:spPr/>
    </dgm:pt>
    <dgm:pt modelId="{63274AE4-CE1D-4B77-B0C7-7CF046AF093D}" type="pres">
      <dgm:prSet presAssocID="{6A53B4CE-78A4-42FE-A895-300F46D36423}" presName="dummy5a" presStyleCnt="0"/>
      <dgm:spPr/>
    </dgm:pt>
    <dgm:pt modelId="{6FBBA960-223F-4523-AA4D-626F988FB716}" type="pres">
      <dgm:prSet presAssocID="{6A53B4CE-78A4-42FE-A895-300F46D36423}" presName="dummy5b" presStyleCnt="0"/>
      <dgm:spPr/>
    </dgm:pt>
    <dgm:pt modelId="{06336A2B-5782-40BC-9E6E-36931050111B}" type="pres">
      <dgm:prSet presAssocID="{6A53B4CE-78A4-42FE-A895-300F46D3642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047373F9-B7E0-436A-AA5A-0BE9130F09D9}" type="pres">
      <dgm:prSet presAssocID="{6A53B4CE-78A4-42FE-A895-300F46D36423}" presName="wedge6" presStyleLbl="node1" presStyleIdx="5" presStyleCnt="7"/>
      <dgm:spPr/>
    </dgm:pt>
    <dgm:pt modelId="{3C7D81BF-0E12-457B-AE4B-8096E6DE10B1}" type="pres">
      <dgm:prSet presAssocID="{6A53B4CE-78A4-42FE-A895-300F46D36423}" presName="dummy6a" presStyleCnt="0"/>
      <dgm:spPr/>
    </dgm:pt>
    <dgm:pt modelId="{5850D0C3-E491-45F7-9A8B-AC0BCCB1103A}" type="pres">
      <dgm:prSet presAssocID="{6A53B4CE-78A4-42FE-A895-300F46D36423}" presName="dummy6b" presStyleCnt="0"/>
      <dgm:spPr/>
    </dgm:pt>
    <dgm:pt modelId="{243C2E27-1003-4FA4-AFD9-E57765A3773F}" type="pres">
      <dgm:prSet presAssocID="{6A53B4CE-78A4-42FE-A895-300F46D3642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E547E02C-114A-43D8-A3FA-F4A94B857633}" type="pres">
      <dgm:prSet presAssocID="{6A53B4CE-78A4-42FE-A895-300F46D36423}" presName="wedge7" presStyleLbl="node1" presStyleIdx="6" presStyleCnt="7"/>
      <dgm:spPr/>
    </dgm:pt>
    <dgm:pt modelId="{D8774B11-9502-4F01-9339-A60B73E4F154}" type="pres">
      <dgm:prSet presAssocID="{6A53B4CE-78A4-42FE-A895-300F46D36423}" presName="dummy7a" presStyleCnt="0"/>
      <dgm:spPr/>
    </dgm:pt>
    <dgm:pt modelId="{D6CFE234-6D73-4143-A7A2-774235057C3E}" type="pres">
      <dgm:prSet presAssocID="{6A53B4CE-78A4-42FE-A895-300F46D36423}" presName="dummy7b" presStyleCnt="0"/>
      <dgm:spPr/>
    </dgm:pt>
    <dgm:pt modelId="{4EECF414-AE0F-4DC9-85D9-8896B62047FF}" type="pres">
      <dgm:prSet presAssocID="{6A53B4CE-78A4-42FE-A895-300F46D3642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58D2A436-2E7A-4B53-B3D7-54E91C10881A}" type="pres">
      <dgm:prSet presAssocID="{F4AFDCF9-35CF-4C33-8132-FBB927B11ACF}" presName="arrowWedge1" presStyleLbl="fgSibTrans2D1" presStyleIdx="0" presStyleCnt="7"/>
      <dgm:spPr/>
    </dgm:pt>
    <dgm:pt modelId="{92E67173-3DD5-4637-AFAE-FC28388FB57D}" type="pres">
      <dgm:prSet presAssocID="{3601DFCB-FA0E-4BB9-8413-05E9C1177466}" presName="arrowWedge2" presStyleLbl="fgSibTrans2D1" presStyleIdx="1" presStyleCnt="7"/>
      <dgm:spPr/>
    </dgm:pt>
    <dgm:pt modelId="{AAE6EDD7-E9BE-4C33-B943-39669AA54D68}" type="pres">
      <dgm:prSet presAssocID="{656795ED-7752-48D5-AB33-197EAE65215F}" presName="arrowWedge3" presStyleLbl="fgSibTrans2D1" presStyleIdx="2" presStyleCnt="7"/>
      <dgm:spPr/>
    </dgm:pt>
    <dgm:pt modelId="{E7AEA284-30D3-4D6D-A95E-716F234DF0E0}" type="pres">
      <dgm:prSet presAssocID="{84F4676F-8893-4332-A426-699D8A974648}" presName="arrowWedge4" presStyleLbl="fgSibTrans2D1" presStyleIdx="3" presStyleCnt="7"/>
      <dgm:spPr/>
    </dgm:pt>
    <dgm:pt modelId="{A3DE167B-6A6C-4AD1-BB69-C190D6B7ECEC}" type="pres">
      <dgm:prSet presAssocID="{E4583952-D0E3-4AE9-9BC6-0DB63742B3D4}" presName="arrowWedge5" presStyleLbl="fgSibTrans2D1" presStyleIdx="4" presStyleCnt="7"/>
      <dgm:spPr/>
    </dgm:pt>
    <dgm:pt modelId="{28AC2CB2-B05A-4153-AEA0-9C11F6B37EDA}" type="pres">
      <dgm:prSet presAssocID="{357D1456-EC04-4236-B865-CECB93FA5BE0}" presName="arrowWedge6" presStyleLbl="fgSibTrans2D1" presStyleIdx="5" presStyleCnt="7"/>
      <dgm:spPr/>
    </dgm:pt>
    <dgm:pt modelId="{E117C5DD-54D5-4449-BF94-484F031308DB}" type="pres">
      <dgm:prSet presAssocID="{2AEC87D3-96D9-4520-BCD9-27D0D73D5C89}" presName="arrowWedge7" presStyleLbl="fgSibTrans2D1" presStyleIdx="6" presStyleCnt="7"/>
      <dgm:spPr/>
    </dgm:pt>
  </dgm:ptLst>
  <dgm:cxnLst>
    <dgm:cxn modelId="{2E029700-1BCA-4C8D-8858-C1BFA7011D9A}" srcId="{6A53B4CE-78A4-42FE-A895-300F46D36423}" destId="{ACE3A134-2488-4D1A-A04A-14292801524B}" srcOrd="5" destOrd="0" parTransId="{EE5B6E48-C12A-43A5-A2D7-575EDDB04B04}" sibTransId="{357D1456-EC04-4236-B865-CECB93FA5BE0}"/>
    <dgm:cxn modelId="{9C88AE04-1F72-46BE-B42D-36B6F0944BC8}" srcId="{6A53B4CE-78A4-42FE-A895-300F46D36423}" destId="{0894A08D-7718-44C8-BC4A-DD924D24F9FA}" srcOrd="6" destOrd="0" parTransId="{C76457A5-4039-4275-873B-ED13C00AC46D}" sibTransId="{2AEC87D3-96D9-4520-BCD9-27D0D73D5C89}"/>
    <dgm:cxn modelId="{628EB407-41D2-454C-B744-D31353817B83}" type="presOf" srcId="{F1A0BB52-FD15-4DAF-AC0D-2CE27A89C08C}" destId="{1A85FC7C-D172-401F-8853-7728913F291B}" srcOrd="0" destOrd="0" presId="urn:microsoft.com/office/officeart/2005/8/layout/cycle8"/>
    <dgm:cxn modelId="{66AE340A-6248-4681-9C07-0647B7F6419E}" type="presOf" srcId="{0894A08D-7718-44C8-BC4A-DD924D24F9FA}" destId="{4EECF414-AE0F-4DC9-85D9-8896B62047FF}" srcOrd="1" destOrd="0" presId="urn:microsoft.com/office/officeart/2005/8/layout/cycle8"/>
    <dgm:cxn modelId="{8DA8BF15-5848-4A04-BFF7-E9ED9CE6E022}" type="presOf" srcId="{1B04B1EF-734E-4B17-9C01-3C170512E9F1}" destId="{201BC189-2E51-4CDD-B1BA-AAFBE8C14F29}" srcOrd="1" destOrd="0" presId="urn:microsoft.com/office/officeart/2005/8/layout/cycle8"/>
    <dgm:cxn modelId="{9B241C2D-2D76-467B-9C0D-4D3151C0CA11}" type="presOf" srcId="{8C799326-E9E7-4216-AFD4-52A9ABE206A6}" destId="{ED1FA97B-9CB1-4FE6-9279-EFB91126FBBC}" srcOrd="1" destOrd="0" presId="urn:microsoft.com/office/officeart/2005/8/layout/cycle8"/>
    <dgm:cxn modelId="{615DB535-1E66-4A70-A041-E426EBFC114F}" srcId="{6A53B4CE-78A4-42FE-A895-300F46D36423}" destId="{8DC79965-2113-484B-A385-CEA20E52DCA0}" srcOrd="4" destOrd="0" parTransId="{0DCE4826-4579-4808-B329-1606744FF2E3}" sibTransId="{E4583952-D0E3-4AE9-9BC6-0DB63742B3D4}"/>
    <dgm:cxn modelId="{1E344A5C-AF75-4244-BF4B-9B90A25C0BE1}" srcId="{6A53B4CE-78A4-42FE-A895-300F46D36423}" destId="{F1A0BB52-FD15-4DAF-AC0D-2CE27A89C08C}" srcOrd="2" destOrd="0" parTransId="{9CB74B07-85F8-4754-878A-93267C3CDB1B}" sibTransId="{656795ED-7752-48D5-AB33-197EAE65215F}"/>
    <dgm:cxn modelId="{27DC5B61-9440-4170-8BEA-1DD6E1C6E22F}" type="presOf" srcId="{8DC79965-2113-484B-A385-CEA20E52DCA0}" destId="{E83F1144-E67C-4CCF-BA18-46234B132AA3}" srcOrd="0" destOrd="0" presId="urn:microsoft.com/office/officeart/2005/8/layout/cycle8"/>
    <dgm:cxn modelId="{C9710368-137F-457B-AA04-95642EFDC34D}" srcId="{6A53B4CE-78A4-42FE-A895-300F46D36423}" destId="{2614B067-9729-40F1-8BF8-2652CC7BEFC4}" srcOrd="1" destOrd="0" parTransId="{79701245-1B0A-4F88-B06C-DCEE555FD502}" sibTransId="{3601DFCB-FA0E-4BB9-8413-05E9C1177466}"/>
    <dgm:cxn modelId="{A5F4344D-7ED9-4D36-9658-75CAC2A6FAC6}" type="presOf" srcId="{2614B067-9729-40F1-8BF8-2652CC7BEFC4}" destId="{CE1C9FD1-6F91-4E99-9015-C7C8CF07FD6B}" srcOrd="1" destOrd="0" presId="urn:microsoft.com/office/officeart/2005/8/layout/cycle8"/>
    <dgm:cxn modelId="{7568536F-5A76-448D-A50C-512E89789311}" type="presOf" srcId="{8DC79965-2113-484B-A385-CEA20E52DCA0}" destId="{06336A2B-5782-40BC-9E6E-36931050111B}" srcOrd="1" destOrd="0" presId="urn:microsoft.com/office/officeart/2005/8/layout/cycle8"/>
    <dgm:cxn modelId="{DF650676-2800-4EC0-B6FF-549702DA3784}" type="presOf" srcId="{8C799326-E9E7-4216-AFD4-52A9ABE206A6}" destId="{482B15A0-21D0-46A8-8099-E672B0D7D924}" srcOrd="0" destOrd="0" presId="urn:microsoft.com/office/officeart/2005/8/layout/cycle8"/>
    <dgm:cxn modelId="{56125194-041A-45A1-8931-7C0B95C5EED1}" type="presOf" srcId="{6A53B4CE-78A4-42FE-A895-300F46D36423}" destId="{66C6C12C-D769-46E8-AE5C-1A48FE31411E}" srcOrd="0" destOrd="0" presId="urn:microsoft.com/office/officeart/2005/8/layout/cycle8"/>
    <dgm:cxn modelId="{194A74B1-0C84-425D-8ADF-D4EDD1552F43}" type="presOf" srcId="{ACE3A134-2488-4D1A-A04A-14292801524B}" destId="{047373F9-B7E0-436A-AA5A-0BE9130F09D9}" srcOrd="0" destOrd="0" presId="urn:microsoft.com/office/officeart/2005/8/layout/cycle8"/>
    <dgm:cxn modelId="{A32DA1B7-F13A-4BF3-93F7-9762F4A4ED6E}" srcId="{6A53B4CE-78A4-42FE-A895-300F46D36423}" destId="{1B04B1EF-734E-4B17-9C01-3C170512E9F1}" srcOrd="3" destOrd="0" parTransId="{B1828289-120E-4891-93C3-97A1F1B77837}" sibTransId="{84F4676F-8893-4332-A426-699D8A974648}"/>
    <dgm:cxn modelId="{0082B5CD-8B18-4555-9BA9-E6E67E6C7449}" type="presOf" srcId="{1B04B1EF-734E-4B17-9C01-3C170512E9F1}" destId="{D1371002-BEE1-40AE-A4FE-A31835159975}" srcOrd="0" destOrd="0" presId="urn:microsoft.com/office/officeart/2005/8/layout/cycle8"/>
    <dgm:cxn modelId="{E38854D3-B616-4CB8-9E69-B53174AD5020}" srcId="{6A53B4CE-78A4-42FE-A895-300F46D36423}" destId="{8C799326-E9E7-4216-AFD4-52A9ABE206A6}" srcOrd="0" destOrd="0" parTransId="{1C22F916-AD5D-44E7-BFF0-3E11BB762034}" sibTransId="{F4AFDCF9-35CF-4C33-8132-FBB927B11ACF}"/>
    <dgm:cxn modelId="{851ECCEE-E491-4774-B9A5-FDBBFEC460CA}" type="presOf" srcId="{F1A0BB52-FD15-4DAF-AC0D-2CE27A89C08C}" destId="{B4CEA4A7-3D08-40AF-A625-338F78334DE0}" srcOrd="1" destOrd="0" presId="urn:microsoft.com/office/officeart/2005/8/layout/cycle8"/>
    <dgm:cxn modelId="{3A4DFDFC-46B6-4467-9727-558E5EC17A03}" type="presOf" srcId="{ACE3A134-2488-4D1A-A04A-14292801524B}" destId="{243C2E27-1003-4FA4-AFD9-E57765A3773F}" srcOrd="1" destOrd="0" presId="urn:microsoft.com/office/officeart/2005/8/layout/cycle8"/>
    <dgm:cxn modelId="{660196FD-453E-4BC9-B77E-A5E0B36800CB}" type="presOf" srcId="{2614B067-9729-40F1-8BF8-2652CC7BEFC4}" destId="{FB8B6428-6481-4659-A434-A4C7AEC6A779}" srcOrd="0" destOrd="0" presId="urn:microsoft.com/office/officeart/2005/8/layout/cycle8"/>
    <dgm:cxn modelId="{470235FE-4F81-421F-989F-6BACA63558E6}" type="presOf" srcId="{0894A08D-7718-44C8-BC4A-DD924D24F9FA}" destId="{E547E02C-114A-43D8-A3FA-F4A94B857633}" srcOrd="0" destOrd="0" presId="urn:microsoft.com/office/officeart/2005/8/layout/cycle8"/>
    <dgm:cxn modelId="{B117A55F-2C4C-4BAF-87DE-460A0B9A05B8}" type="presParOf" srcId="{66C6C12C-D769-46E8-AE5C-1A48FE31411E}" destId="{482B15A0-21D0-46A8-8099-E672B0D7D924}" srcOrd="0" destOrd="0" presId="urn:microsoft.com/office/officeart/2005/8/layout/cycle8"/>
    <dgm:cxn modelId="{8BB911BF-F774-4A00-9818-FEA343322633}" type="presParOf" srcId="{66C6C12C-D769-46E8-AE5C-1A48FE31411E}" destId="{7417BF02-BC31-49CF-A6B6-1509DE98C74A}" srcOrd="1" destOrd="0" presId="urn:microsoft.com/office/officeart/2005/8/layout/cycle8"/>
    <dgm:cxn modelId="{74BEEEA0-4727-4D60-A958-2F8BB8D0098B}" type="presParOf" srcId="{66C6C12C-D769-46E8-AE5C-1A48FE31411E}" destId="{ED329EEC-FF1B-481F-A125-1221CD45036B}" srcOrd="2" destOrd="0" presId="urn:microsoft.com/office/officeart/2005/8/layout/cycle8"/>
    <dgm:cxn modelId="{819628E8-6223-4D0B-A535-6022D4601810}" type="presParOf" srcId="{66C6C12C-D769-46E8-AE5C-1A48FE31411E}" destId="{ED1FA97B-9CB1-4FE6-9279-EFB91126FBBC}" srcOrd="3" destOrd="0" presId="urn:microsoft.com/office/officeart/2005/8/layout/cycle8"/>
    <dgm:cxn modelId="{9B79A1E1-E552-4EE2-95C0-2BDEAA0210F6}" type="presParOf" srcId="{66C6C12C-D769-46E8-AE5C-1A48FE31411E}" destId="{FB8B6428-6481-4659-A434-A4C7AEC6A779}" srcOrd="4" destOrd="0" presId="urn:microsoft.com/office/officeart/2005/8/layout/cycle8"/>
    <dgm:cxn modelId="{E91A5CE2-A94F-4A0D-B1D8-267E95D4CC19}" type="presParOf" srcId="{66C6C12C-D769-46E8-AE5C-1A48FE31411E}" destId="{B904A033-AC82-4BCA-871F-E6D7129FDF93}" srcOrd="5" destOrd="0" presId="urn:microsoft.com/office/officeart/2005/8/layout/cycle8"/>
    <dgm:cxn modelId="{DDE0D0A0-9407-40C8-BA5E-E56E527A26F8}" type="presParOf" srcId="{66C6C12C-D769-46E8-AE5C-1A48FE31411E}" destId="{0CD721FC-D4CE-4E20-93BC-C37AC2965F6A}" srcOrd="6" destOrd="0" presId="urn:microsoft.com/office/officeart/2005/8/layout/cycle8"/>
    <dgm:cxn modelId="{E07C3CDE-0145-4DBE-B8D1-0FB7900EBC04}" type="presParOf" srcId="{66C6C12C-D769-46E8-AE5C-1A48FE31411E}" destId="{CE1C9FD1-6F91-4E99-9015-C7C8CF07FD6B}" srcOrd="7" destOrd="0" presId="urn:microsoft.com/office/officeart/2005/8/layout/cycle8"/>
    <dgm:cxn modelId="{5EE5FFD8-1019-4CFC-ADC4-9D3E242811AB}" type="presParOf" srcId="{66C6C12C-D769-46E8-AE5C-1A48FE31411E}" destId="{1A85FC7C-D172-401F-8853-7728913F291B}" srcOrd="8" destOrd="0" presId="urn:microsoft.com/office/officeart/2005/8/layout/cycle8"/>
    <dgm:cxn modelId="{6CB9CA59-4D61-4B7D-806E-50E49B2256F8}" type="presParOf" srcId="{66C6C12C-D769-46E8-AE5C-1A48FE31411E}" destId="{B3117844-72B7-4D1F-A9B0-EBE1E82812A2}" srcOrd="9" destOrd="0" presId="urn:microsoft.com/office/officeart/2005/8/layout/cycle8"/>
    <dgm:cxn modelId="{C6703251-484D-4209-9291-833D85C01B42}" type="presParOf" srcId="{66C6C12C-D769-46E8-AE5C-1A48FE31411E}" destId="{D79FFFAF-EB2A-42D9-A63E-CF7094BBA544}" srcOrd="10" destOrd="0" presId="urn:microsoft.com/office/officeart/2005/8/layout/cycle8"/>
    <dgm:cxn modelId="{1E89E79F-567E-489D-ADB3-22A1C2FD74E5}" type="presParOf" srcId="{66C6C12C-D769-46E8-AE5C-1A48FE31411E}" destId="{B4CEA4A7-3D08-40AF-A625-338F78334DE0}" srcOrd="11" destOrd="0" presId="urn:microsoft.com/office/officeart/2005/8/layout/cycle8"/>
    <dgm:cxn modelId="{00C2B382-C722-4DBB-A6CF-837CCAC1D099}" type="presParOf" srcId="{66C6C12C-D769-46E8-AE5C-1A48FE31411E}" destId="{D1371002-BEE1-40AE-A4FE-A31835159975}" srcOrd="12" destOrd="0" presId="urn:microsoft.com/office/officeart/2005/8/layout/cycle8"/>
    <dgm:cxn modelId="{71823991-FC8C-41CA-A855-7336A31E7CB5}" type="presParOf" srcId="{66C6C12C-D769-46E8-AE5C-1A48FE31411E}" destId="{8545078B-8583-4EE8-85AD-548344FAA991}" srcOrd="13" destOrd="0" presId="urn:microsoft.com/office/officeart/2005/8/layout/cycle8"/>
    <dgm:cxn modelId="{75B5FF00-E7B9-4B3C-948A-3FBB48E83839}" type="presParOf" srcId="{66C6C12C-D769-46E8-AE5C-1A48FE31411E}" destId="{5EA98C81-8815-4D8F-BC11-6F20BAC9315F}" srcOrd="14" destOrd="0" presId="urn:microsoft.com/office/officeart/2005/8/layout/cycle8"/>
    <dgm:cxn modelId="{865C7291-F180-41F1-A3EB-6659C9F39122}" type="presParOf" srcId="{66C6C12C-D769-46E8-AE5C-1A48FE31411E}" destId="{201BC189-2E51-4CDD-B1BA-AAFBE8C14F29}" srcOrd="15" destOrd="0" presId="urn:microsoft.com/office/officeart/2005/8/layout/cycle8"/>
    <dgm:cxn modelId="{A06A2525-D994-4DFD-8E58-96B567F7BBA4}" type="presParOf" srcId="{66C6C12C-D769-46E8-AE5C-1A48FE31411E}" destId="{E83F1144-E67C-4CCF-BA18-46234B132AA3}" srcOrd="16" destOrd="0" presId="urn:microsoft.com/office/officeart/2005/8/layout/cycle8"/>
    <dgm:cxn modelId="{7C5D5E35-FBCC-4F61-91DF-A51CA8D66580}" type="presParOf" srcId="{66C6C12C-D769-46E8-AE5C-1A48FE31411E}" destId="{63274AE4-CE1D-4B77-B0C7-7CF046AF093D}" srcOrd="17" destOrd="0" presId="urn:microsoft.com/office/officeart/2005/8/layout/cycle8"/>
    <dgm:cxn modelId="{2A3E9323-1270-4309-BAA7-81D1F7712AA5}" type="presParOf" srcId="{66C6C12C-D769-46E8-AE5C-1A48FE31411E}" destId="{6FBBA960-223F-4523-AA4D-626F988FB716}" srcOrd="18" destOrd="0" presId="urn:microsoft.com/office/officeart/2005/8/layout/cycle8"/>
    <dgm:cxn modelId="{903F29E8-8AE0-432A-9516-0AC8D64F2326}" type="presParOf" srcId="{66C6C12C-D769-46E8-AE5C-1A48FE31411E}" destId="{06336A2B-5782-40BC-9E6E-36931050111B}" srcOrd="19" destOrd="0" presId="urn:microsoft.com/office/officeart/2005/8/layout/cycle8"/>
    <dgm:cxn modelId="{B2F72922-27E2-4208-A251-35518C2370E3}" type="presParOf" srcId="{66C6C12C-D769-46E8-AE5C-1A48FE31411E}" destId="{047373F9-B7E0-436A-AA5A-0BE9130F09D9}" srcOrd="20" destOrd="0" presId="urn:microsoft.com/office/officeart/2005/8/layout/cycle8"/>
    <dgm:cxn modelId="{67ACA035-BB5B-4B06-B31B-40BC572F8BC3}" type="presParOf" srcId="{66C6C12C-D769-46E8-AE5C-1A48FE31411E}" destId="{3C7D81BF-0E12-457B-AE4B-8096E6DE10B1}" srcOrd="21" destOrd="0" presId="urn:microsoft.com/office/officeart/2005/8/layout/cycle8"/>
    <dgm:cxn modelId="{DA36CD16-3A32-48C0-85A9-A6DB2F03D8EA}" type="presParOf" srcId="{66C6C12C-D769-46E8-AE5C-1A48FE31411E}" destId="{5850D0C3-E491-45F7-9A8B-AC0BCCB1103A}" srcOrd="22" destOrd="0" presId="urn:microsoft.com/office/officeart/2005/8/layout/cycle8"/>
    <dgm:cxn modelId="{D56D8F7E-50B4-40D2-8553-43CB2F21A473}" type="presParOf" srcId="{66C6C12C-D769-46E8-AE5C-1A48FE31411E}" destId="{243C2E27-1003-4FA4-AFD9-E57765A3773F}" srcOrd="23" destOrd="0" presId="urn:microsoft.com/office/officeart/2005/8/layout/cycle8"/>
    <dgm:cxn modelId="{74A0F593-19C9-4AB4-8D1B-4E6D1408171F}" type="presParOf" srcId="{66C6C12C-D769-46E8-AE5C-1A48FE31411E}" destId="{E547E02C-114A-43D8-A3FA-F4A94B857633}" srcOrd="24" destOrd="0" presId="urn:microsoft.com/office/officeart/2005/8/layout/cycle8"/>
    <dgm:cxn modelId="{0448FCD8-3E22-420B-9324-A22AA58A7289}" type="presParOf" srcId="{66C6C12C-D769-46E8-AE5C-1A48FE31411E}" destId="{D8774B11-9502-4F01-9339-A60B73E4F154}" srcOrd="25" destOrd="0" presId="urn:microsoft.com/office/officeart/2005/8/layout/cycle8"/>
    <dgm:cxn modelId="{BA181726-4C5C-45E0-9DC5-39CB6CFCCDC4}" type="presParOf" srcId="{66C6C12C-D769-46E8-AE5C-1A48FE31411E}" destId="{D6CFE234-6D73-4143-A7A2-774235057C3E}" srcOrd="26" destOrd="0" presId="urn:microsoft.com/office/officeart/2005/8/layout/cycle8"/>
    <dgm:cxn modelId="{8021E514-27E3-4A39-88FA-9E48829E8EBE}" type="presParOf" srcId="{66C6C12C-D769-46E8-AE5C-1A48FE31411E}" destId="{4EECF414-AE0F-4DC9-85D9-8896B62047FF}" srcOrd="27" destOrd="0" presId="urn:microsoft.com/office/officeart/2005/8/layout/cycle8"/>
    <dgm:cxn modelId="{3653BD43-765F-4A50-8112-0DCB437E06A7}" type="presParOf" srcId="{66C6C12C-D769-46E8-AE5C-1A48FE31411E}" destId="{58D2A436-2E7A-4B53-B3D7-54E91C10881A}" srcOrd="28" destOrd="0" presId="urn:microsoft.com/office/officeart/2005/8/layout/cycle8"/>
    <dgm:cxn modelId="{BEA5A61F-49BF-41FF-8FF7-1838FE2F4557}" type="presParOf" srcId="{66C6C12C-D769-46E8-AE5C-1A48FE31411E}" destId="{92E67173-3DD5-4637-AFAE-FC28388FB57D}" srcOrd="29" destOrd="0" presId="urn:microsoft.com/office/officeart/2005/8/layout/cycle8"/>
    <dgm:cxn modelId="{ADFC891B-88BE-4CB1-B22A-63FC83A14A2F}" type="presParOf" srcId="{66C6C12C-D769-46E8-AE5C-1A48FE31411E}" destId="{AAE6EDD7-E9BE-4C33-B943-39669AA54D68}" srcOrd="30" destOrd="0" presId="urn:microsoft.com/office/officeart/2005/8/layout/cycle8"/>
    <dgm:cxn modelId="{7B85DD6E-B955-401F-8A74-6AA249BE6AD7}" type="presParOf" srcId="{66C6C12C-D769-46E8-AE5C-1A48FE31411E}" destId="{E7AEA284-30D3-4D6D-A95E-716F234DF0E0}" srcOrd="31" destOrd="0" presId="urn:microsoft.com/office/officeart/2005/8/layout/cycle8"/>
    <dgm:cxn modelId="{F6F4FC43-DE3B-4CAE-92A5-AB28A74105EE}" type="presParOf" srcId="{66C6C12C-D769-46E8-AE5C-1A48FE31411E}" destId="{A3DE167B-6A6C-4AD1-BB69-C190D6B7ECEC}" srcOrd="32" destOrd="0" presId="urn:microsoft.com/office/officeart/2005/8/layout/cycle8"/>
    <dgm:cxn modelId="{4D147B1A-0F86-47E3-A7D0-D09D8F975ABA}" type="presParOf" srcId="{66C6C12C-D769-46E8-AE5C-1A48FE31411E}" destId="{28AC2CB2-B05A-4153-AEA0-9C11F6B37EDA}" srcOrd="33" destOrd="0" presId="urn:microsoft.com/office/officeart/2005/8/layout/cycle8"/>
    <dgm:cxn modelId="{5442EE27-D76E-4D04-B18A-2EE965045B93}" type="presParOf" srcId="{66C6C12C-D769-46E8-AE5C-1A48FE31411E}" destId="{E117C5DD-54D5-4449-BF94-484F031308DB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B15A0-21D0-46A8-8099-E672B0D7D924}">
      <dsp:nvSpPr>
        <dsp:cNvPr id="0" name=""/>
        <dsp:cNvSpPr/>
      </dsp:nvSpPr>
      <dsp:spPr>
        <a:xfrm>
          <a:off x="3505041" y="366937"/>
          <a:ext cx="5052904" cy="5052904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/>
              <a:ea typeface="Calibri"/>
              <a:cs typeface="Calibri"/>
            </a:rPr>
            <a:t>Introduction</a:t>
          </a:r>
          <a:br>
            <a:rPr lang="en-US" sz="1600" b="0" i="0" kern="1200">
              <a:latin typeface="Calibri"/>
              <a:ea typeface="Calibri"/>
              <a:cs typeface="Calibri"/>
            </a:rPr>
          </a:br>
          <a:br>
            <a:rPr lang="en-US" sz="1600" b="0" i="0" kern="1200">
              <a:latin typeface="Calibri"/>
              <a:ea typeface="Calibri"/>
              <a:cs typeface="Calibri"/>
            </a:rPr>
          </a:br>
          <a:endParaRPr lang="en-US" sz="1600" b="0" i="0" kern="120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6159620" y="836135"/>
        <a:ext cx="1203072" cy="962458"/>
      </dsp:txXfrm>
    </dsp:sp>
    <dsp:sp modelId="{FB8B6428-6481-4659-A434-A4C7AEC6A779}">
      <dsp:nvSpPr>
        <dsp:cNvPr id="0" name=""/>
        <dsp:cNvSpPr/>
      </dsp:nvSpPr>
      <dsp:spPr>
        <a:xfrm>
          <a:off x="3591633" y="435057"/>
          <a:ext cx="5052904" cy="5052904"/>
        </a:xfrm>
        <a:prstGeom prst="pie">
          <a:avLst>
            <a:gd name="adj1" fmla="val 19285716"/>
            <a:gd name="adj2" fmla="val 771428"/>
          </a:avLst>
        </a:prstGeom>
        <a:solidFill>
          <a:schemeClr val="accent2">
            <a:hueOff val="-408258"/>
            <a:satOff val="-1886"/>
            <a:lumOff val="-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/>
              <a:ea typeface="Calibri"/>
              <a:cs typeface="Calibri"/>
            </a:rPr>
            <a:t>Project Overview</a:t>
          </a:r>
          <a:endParaRPr lang="en-US" sz="1600" b="0" i="0" kern="1200">
            <a:solidFill>
              <a:srgbClr val="000000"/>
            </a:solidFill>
            <a:latin typeface="Avenir Next LT Pro"/>
            <a:ea typeface="Calibri"/>
            <a:cs typeface="Calibri"/>
          </a:endParaRPr>
        </a:p>
      </dsp:txBody>
      <dsp:txXfrm>
        <a:off x="7023398" y="2266735"/>
        <a:ext cx="1383533" cy="842150"/>
      </dsp:txXfrm>
    </dsp:sp>
    <dsp:sp modelId="{1A85FC7C-D172-401F-8853-7728913F291B}">
      <dsp:nvSpPr>
        <dsp:cNvPr id="0" name=""/>
        <dsp:cNvSpPr/>
      </dsp:nvSpPr>
      <dsp:spPr>
        <a:xfrm>
          <a:off x="3546547" y="550405"/>
          <a:ext cx="5052904" cy="5052904"/>
        </a:xfrm>
        <a:prstGeom prst="pie">
          <a:avLst>
            <a:gd name="adj1" fmla="val 771428"/>
            <a:gd name="adj2" fmla="val 3857143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/>
              <a:ea typeface="Calibri"/>
              <a:cs typeface="Calibri"/>
            </a:rPr>
            <a:t>Ocean Analysis</a:t>
          </a:r>
          <a:br>
            <a:rPr lang="en-US" sz="1600" b="0" i="0" kern="1200">
              <a:latin typeface="Calibri"/>
              <a:ea typeface="Calibri"/>
              <a:cs typeface="Calibri"/>
            </a:rPr>
          </a:br>
          <a:br>
            <a:rPr lang="en-US" sz="1600" b="0" i="0" kern="1200">
              <a:latin typeface="Calibri"/>
              <a:ea typeface="Calibri"/>
              <a:cs typeface="Calibri"/>
            </a:rPr>
          </a:br>
          <a:endParaRPr lang="en-US" sz="1600" kern="1200"/>
        </a:p>
      </dsp:txBody>
      <dsp:txXfrm>
        <a:off x="6791234" y="3543048"/>
        <a:ext cx="1203072" cy="932381"/>
      </dsp:txXfrm>
    </dsp:sp>
    <dsp:sp modelId="{D1371002-BEE1-40AE-A4FE-A31835159975}">
      <dsp:nvSpPr>
        <dsp:cNvPr id="0" name=""/>
        <dsp:cNvSpPr/>
      </dsp:nvSpPr>
      <dsp:spPr>
        <a:xfrm>
          <a:off x="3452707" y="595520"/>
          <a:ext cx="5052904" cy="5052904"/>
        </a:xfrm>
        <a:prstGeom prst="pie">
          <a:avLst>
            <a:gd name="adj1" fmla="val 3857226"/>
            <a:gd name="adj2" fmla="val 6942858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  <a:ea typeface="Calibri"/>
              <a:cs typeface="Calibri"/>
            </a:rPr>
            <a:t>Methodology</a:t>
          </a:r>
          <a:br>
            <a:rPr lang="en-US" sz="1600" kern="1200">
              <a:latin typeface="Calibri"/>
              <a:ea typeface="Calibri"/>
              <a:cs typeface="Calibri"/>
            </a:rPr>
          </a:br>
          <a:endParaRPr lang="en-US" sz="1600" kern="1200"/>
        </a:p>
      </dsp:txBody>
      <dsp:txXfrm>
        <a:off x="5392662" y="4565660"/>
        <a:ext cx="1172995" cy="842150"/>
      </dsp:txXfrm>
    </dsp:sp>
    <dsp:sp modelId="{E83F1144-E67C-4CCF-BA18-46234B132AA3}">
      <dsp:nvSpPr>
        <dsp:cNvPr id="0" name=""/>
        <dsp:cNvSpPr/>
      </dsp:nvSpPr>
      <dsp:spPr>
        <a:xfrm>
          <a:off x="3358867" y="550405"/>
          <a:ext cx="5052904" cy="5052904"/>
        </a:xfrm>
        <a:prstGeom prst="pie">
          <a:avLst>
            <a:gd name="adj1" fmla="val 6942858"/>
            <a:gd name="adj2" fmla="val 10028574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Avenir Next LT Pro"/>
              <a:ea typeface="Calibri"/>
              <a:cs typeface="Calibri"/>
            </a:rPr>
            <a:t>Machine Learning Techniques</a:t>
          </a:r>
          <a:br>
            <a:rPr lang="en-US" sz="1600" b="0" i="0" kern="1200">
              <a:latin typeface="Calibri"/>
              <a:ea typeface="Calibri"/>
              <a:cs typeface="Calibri"/>
            </a:rPr>
          </a:br>
          <a:endParaRPr lang="en-US" sz="1600" b="0" i="0" kern="1200">
            <a:solidFill>
              <a:srgbClr val="000000"/>
            </a:solidFill>
            <a:latin typeface="Avenir Next LT Pro"/>
            <a:ea typeface="Calibri"/>
            <a:cs typeface="Calibri"/>
          </a:endParaRPr>
        </a:p>
      </dsp:txBody>
      <dsp:txXfrm>
        <a:off x="3964013" y="3543048"/>
        <a:ext cx="1203072" cy="932381"/>
      </dsp:txXfrm>
    </dsp:sp>
    <dsp:sp modelId="{047373F9-B7E0-436A-AA5A-0BE9130F09D9}">
      <dsp:nvSpPr>
        <dsp:cNvPr id="0" name=""/>
        <dsp:cNvSpPr/>
      </dsp:nvSpPr>
      <dsp:spPr>
        <a:xfrm>
          <a:off x="3335407" y="448144"/>
          <a:ext cx="5052904" cy="5052904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-2041292"/>
            <a:satOff val="-9428"/>
            <a:lumOff val="-19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/>
              <a:ea typeface="Calibri"/>
              <a:cs typeface="Calibri"/>
            </a:rPr>
            <a:t>Results </a:t>
          </a:r>
          <a:br>
            <a:rPr lang="en-US" sz="1600" b="0" i="0" kern="1200">
              <a:latin typeface="Calibri"/>
              <a:ea typeface="Calibri"/>
              <a:cs typeface="Calibri"/>
            </a:rPr>
          </a:br>
          <a:br>
            <a:rPr lang="en-US" sz="1600" b="0" i="0" kern="1200">
              <a:latin typeface="Calibri"/>
              <a:ea typeface="Calibri"/>
              <a:cs typeface="Calibri"/>
            </a:rPr>
          </a:br>
          <a:endParaRPr lang="en-US" sz="1600" kern="1200">
            <a:latin typeface="Calibri"/>
            <a:ea typeface="Calibri"/>
            <a:cs typeface="Calibri"/>
          </a:endParaRPr>
        </a:p>
      </dsp:txBody>
      <dsp:txXfrm>
        <a:off x="3573014" y="2279822"/>
        <a:ext cx="1383533" cy="842150"/>
      </dsp:txXfrm>
    </dsp:sp>
    <dsp:sp modelId="{E547E02C-114A-43D8-A3FA-F4A94B857633}">
      <dsp:nvSpPr>
        <dsp:cNvPr id="0" name=""/>
        <dsp:cNvSpPr/>
      </dsp:nvSpPr>
      <dsp:spPr>
        <a:xfrm>
          <a:off x="3400373" y="366937"/>
          <a:ext cx="5052904" cy="5052904"/>
        </a:xfrm>
        <a:prstGeom prst="pie">
          <a:avLst>
            <a:gd name="adj1" fmla="val 13114284"/>
            <a:gd name="adj2" fmla="val 1620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/>
            </a:rPr>
            <a:t>Conclusion</a:t>
          </a:r>
          <a:endParaRPr lang="en-US" sz="1600" kern="1200"/>
        </a:p>
      </dsp:txBody>
      <dsp:txXfrm>
        <a:off x="4595626" y="836135"/>
        <a:ext cx="1203072" cy="962458"/>
      </dsp:txXfrm>
    </dsp:sp>
    <dsp:sp modelId="{58D2A436-2E7A-4B53-B3D7-54E91C10881A}">
      <dsp:nvSpPr>
        <dsp:cNvPr id="0" name=""/>
        <dsp:cNvSpPr/>
      </dsp:nvSpPr>
      <dsp:spPr>
        <a:xfrm>
          <a:off x="3191990" y="54138"/>
          <a:ext cx="5678502" cy="5678502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E67173-3DD5-4637-AFAE-FC28388FB57D}">
      <dsp:nvSpPr>
        <dsp:cNvPr id="0" name=""/>
        <dsp:cNvSpPr/>
      </dsp:nvSpPr>
      <dsp:spPr>
        <a:xfrm>
          <a:off x="3278991" y="122618"/>
          <a:ext cx="5678502" cy="5678502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2">
            <a:hueOff val="-408258"/>
            <a:satOff val="-1886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E6EDD7-E9BE-4C33-B943-39669AA54D68}">
      <dsp:nvSpPr>
        <dsp:cNvPr id="0" name=""/>
        <dsp:cNvSpPr/>
      </dsp:nvSpPr>
      <dsp:spPr>
        <a:xfrm>
          <a:off x="3233821" y="237729"/>
          <a:ext cx="5678502" cy="5678502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AEA284-30D3-4D6D-A95E-716F234DF0E0}">
      <dsp:nvSpPr>
        <dsp:cNvPr id="0" name=""/>
        <dsp:cNvSpPr/>
      </dsp:nvSpPr>
      <dsp:spPr>
        <a:xfrm>
          <a:off x="3139908" y="282590"/>
          <a:ext cx="5678502" cy="5678502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DE167B-6A6C-4AD1-BB69-C190D6B7ECEC}">
      <dsp:nvSpPr>
        <dsp:cNvPr id="0" name=""/>
        <dsp:cNvSpPr/>
      </dsp:nvSpPr>
      <dsp:spPr>
        <a:xfrm>
          <a:off x="3045995" y="237729"/>
          <a:ext cx="5678502" cy="5678502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AC2CB2-B05A-4153-AEA0-9C11F6B37EDA}">
      <dsp:nvSpPr>
        <dsp:cNvPr id="0" name=""/>
        <dsp:cNvSpPr/>
      </dsp:nvSpPr>
      <dsp:spPr>
        <a:xfrm>
          <a:off x="3022452" y="135705"/>
          <a:ext cx="5678502" cy="5678502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hueOff val="-2041292"/>
            <a:satOff val="-9428"/>
            <a:lumOff val="-19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17C5DD-54D5-4449-BF94-484F031308DB}">
      <dsp:nvSpPr>
        <dsp:cNvPr id="0" name=""/>
        <dsp:cNvSpPr/>
      </dsp:nvSpPr>
      <dsp:spPr>
        <a:xfrm>
          <a:off x="3087826" y="54138"/>
          <a:ext cx="5678502" cy="5678502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8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4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8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A map of the world&#10;&#10;AI-generated content may be incorrect.">
            <a:extLst>
              <a:ext uri="{FF2B5EF4-FFF2-40B4-BE49-F238E27FC236}">
                <a16:creationId xmlns:a16="http://schemas.microsoft.com/office/drawing/2014/main" id="{3617D32F-5227-C163-F82D-9F78C867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1" t="12358" r="-11463" b="-12520"/>
          <a:stretch>
            <a:fillRect/>
          </a:stretch>
        </p:blipFill>
        <p:spPr>
          <a:xfrm>
            <a:off x="-1233" y="-1765"/>
            <a:ext cx="5165990" cy="7840204"/>
          </a:xfrm>
          <a:prstGeom prst="rect">
            <a:avLst/>
          </a:prstGeom>
          <a:noFill/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F93DE-E39F-3BD0-6A21-9822A7E5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05E174-FAA3-4B14-AF8E-BAB5158E0CE9}" type="datetime1">
              <a:rPr lang="en-US"/>
              <a:pPr>
                <a:spcAft>
                  <a:spcPts val="600"/>
                </a:spcAft>
              </a:pPr>
              <a:t>12/15/2025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0BCBC-FB4F-0E36-9FE9-45D82D7DF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4343778" y="-2"/>
            <a:ext cx="1155982" cy="6857233"/>
            <a:chOff x="4359277" y="-2"/>
            <a:chExt cx="963319" cy="571436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7AE497-2194-FFB2-EA22-AD0B8CA1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 flipH="1">
              <a:off x="2013255" y="2390062"/>
              <a:ext cx="5699405" cy="919277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496CD4-4578-0675-4DDB-ECEF9CB37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 flipH="1">
              <a:off x="1969214" y="2416158"/>
              <a:ext cx="5688264" cy="908137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181CB5-984A-2ACA-B259-FD37462D45D5}"/>
              </a:ext>
            </a:extLst>
          </p:cNvPr>
          <p:cNvSpPr txBox="1"/>
          <p:nvPr/>
        </p:nvSpPr>
        <p:spPr>
          <a:xfrm>
            <a:off x="5486285" y="381000"/>
            <a:ext cx="47714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baseline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ASDS-6306- CAPSTONE PROJECT</a:t>
            </a:r>
            <a:r>
              <a:rPr lang="en-US" sz="2400" baseline="0">
                <a:latin typeface="Calibri"/>
                <a:ea typeface="Calibri"/>
                <a:cs typeface="Calibri"/>
              </a:rPr>
              <a:t>​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ctr"/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A97EB-5803-978C-C486-BD2A51CDFFC2}"/>
              </a:ext>
            </a:extLst>
          </p:cNvPr>
          <p:cNvSpPr txBox="1"/>
          <p:nvPr/>
        </p:nvSpPr>
        <p:spPr>
          <a:xfrm>
            <a:off x="5163038" y="2036885"/>
            <a:ext cx="7082692" cy="1544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2800">
                <a:latin typeface="Calibri"/>
                <a:ea typeface="Segoe UI"/>
                <a:cs typeface="Segoe UI"/>
              </a:rPr>
              <a:t>​</a:t>
            </a:r>
          </a:p>
          <a:p>
            <a:pPr algn="ctr" rtl="0">
              <a:lnSpc>
                <a:spcPts val="2250"/>
              </a:lnSpc>
            </a:pPr>
            <a:r>
              <a:rPr lang="en-US" sz="2800" b="1" baseline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Sentimental Analysis of Social Media Tweets Using Machine Learning Technique</a:t>
            </a:r>
          </a:p>
          <a:p>
            <a:pPr algn="ctr"/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27B04C-2FBB-0265-CF0E-F7B20E067348}"/>
              </a:ext>
            </a:extLst>
          </p:cNvPr>
          <p:cNvSpPr txBox="1"/>
          <p:nvPr/>
        </p:nvSpPr>
        <p:spPr>
          <a:xfrm>
            <a:off x="5752066" y="4758765"/>
            <a:ext cx="6096000" cy="1125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75"/>
              </a:lnSpc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Segoe UI"/>
              </a:rPr>
              <a:t>Naga Venkata Koteswararao </a:t>
            </a:r>
            <a:r>
              <a:rPr lang="en-US" sz="2000" err="1">
                <a:solidFill>
                  <a:srgbClr val="FFFFFF"/>
                </a:solidFill>
                <a:latin typeface="Calibri"/>
                <a:ea typeface="Calibri"/>
                <a:cs typeface="Segoe UI"/>
              </a:rPr>
              <a:t>Padarthi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pPr>
              <a:lnSpc>
                <a:spcPts val="1875"/>
              </a:lnSpc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​​</a:t>
            </a:r>
            <a:br>
              <a:rPr lang="en-US" sz="2000">
                <a:latin typeface="Calibri"/>
                <a:cs typeface="Segoe UI"/>
              </a:rPr>
            </a:b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Segoe UI"/>
              </a:rPr>
              <a:t>UTA ID: 1002200700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​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  <a:p>
            <a:pPr>
              <a:lnSpc>
                <a:spcPts val="2250"/>
              </a:lnSpc>
            </a:pPr>
            <a:endParaRPr lang="en-US" sz="2400">
              <a:solidFill>
                <a:srgbClr val="000000"/>
              </a:solidFill>
              <a:latin typeface="Calibri"/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0395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98E5D-6614-B30F-718F-87B03A6D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81D4-1B02-4B84-9776-0F29F47F0BE7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A7A02-4C48-FDF4-FC4B-47E4F373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571D1-E3BE-9A9A-A2B2-C94B9117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49" y="723759"/>
            <a:ext cx="8744527" cy="581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38B09-72E3-63F3-BED8-02101B396E66}"/>
              </a:ext>
            </a:extLst>
          </p:cNvPr>
          <p:cNvSpPr txBox="1"/>
          <p:nvPr/>
        </p:nvSpPr>
        <p:spPr>
          <a:xfrm>
            <a:off x="501261" y="173222"/>
            <a:ext cx="11284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Distribution plots (Age, Openness, Neuroticism, Extraversion, Agreeableness, Conscientiousness)</a:t>
            </a:r>
          </a:p>
        </p:txBody>
      </p:sp>
    </p:spTree>
    <p:extLst>
      <p:ext uri="{BB962C8B-B14F-4D97-AF65-F5344CB8AC3E}">
        <p14:creationId xmlns:p14="http://schemas.microsoft.com/office/powerpoint/2010/main" val="255793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53DE5-FF13-91AE-C645-5F31A343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465C-AD51-448F-912D-D92C94A78CD3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5A8B-EFAD-2D5B-C74A-C9DC85E9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pic>
        <p:nvPicPr>
          <p:cNvPr id="5" name="Picture 4" descr="A blue and red squares with white text&#10;&#10;AI-generated content may be incorrect.">
            <a:extLst>
              <a:ext uri="{FF2B5EF4-FFF2-40B4-BE49-F238E27FC236}">
                <a16:creationId xmlns:a16="http://schemas.microsoft.com/office/drawing/2014/main" id="{406FD6CD-213B-B3A0-DEE8-5013D5DF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92" y="0"/>
            <a:ext cx="7566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D43C6-8424-8575-52E6-11B68852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2055F-9727-41A6-8CF0-081BDB8C94A7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1C3D7-2ACE-B73B-AD9A-CEF3E5F0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66AFA27-820B-3493-0B6A-43D69BF3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23913"/>
            <a:ext cx="9486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2BB43C-B682-A44B-DE59-F70651F6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4860-9161-44A2-A06F-9218A80609D8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3C6D-56BB-2F9B-1020-36F36925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pic>
        <p:nvPicPr>
          <p:cNvPr id="3" name="Picture 2" descr="A blue brain with lines and dots&#10;&#10;AI-generated content may be incorrect.">
            <a:extLst>
              <a:ext uri="{FF2B5EF4-FFF2-40B4-BE49-F238E27FC236}">
                <a16:creationId xmlns:a16="http://schemas.microsoft.com/office/drawing/2014/main" id="{7B58DDB8-91A0-B46C-6E4B-C0B43E39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10"/>
            <a:ext cx="12202440" cy="6873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CD2D6-5D26-6543-6A1A-34EA9FC8B99D}"/>
              </a:ext>
            </a:extLst>
          </p:cNvPr>
          <p:cNvSpPr txBox="1"/>
          <p:nvPr/>
        </p:nvSpPr>
        <p:spPr>
          <a:xfrm>
            <a:off x="-1428092" y="865511"/>
            <a:ext cx="432755" cy="129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89191-A4E1-CBBF-D741-7128FD8ADC91}"/>
              </a:ext>
            </a:extLst>
          </p:cNvPr>
          <p:cNvSpPr txBox="1"/>
          <p:nvPr/>
        </p:nvSpPr>
        <p:spPr>
          <a:xfrm>
            <a:off x="490825" y="869860"/>
            <a:ext cx="510455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PCC - Pearson Correlation Coefficient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Chi- Squared test</a:t>
            </a:r>
          </a:p>
          <a:p>
            <a:endParaRPr lang="en-US" sz="2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Information Gain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A1DCD-6AB8-4FDB-13DD-EC10A824D327}"/>
              </a:ext>
            </a:extLst>
          </p:cNvPr>
          <p:cNvSpPr txBox="1"/>
          <p:nvPr/>
        </p:nvSpPr>
        <p:spPr>
          <a:xfrm>
            <a:off x="271398" y="224424"/>
            <a:ext cx="6096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800" baseline="0">
                <a:solidFill>
                  <a:schemeClr val="bg1"/>
                </a:solidFill>
                <a:latin typeface="Calibri"/>
              </a:rPr>
              <a:t>Feature Selection  </a:t>
            </a:r>
            <a:r>
              <a:rPr sz="2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​</a:t>
            </a:r>
            <a:endParaRPr lang="en-US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5A8E8-C077-08AB-CD10-F2F668DB4536}"/>
              </a:ext>
            </a:extLst>
          </p:cNvPr>
          <p:cNvSpPr txBox="1"/>
          <p:nvPr/>
        </p:nvSpPr>
        <p:spPr>
          <a:xfrm>
            <a:off x="271397" y="2907082"/>
            <a:ext cx="6096000" cy="501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>
              <a:lnSpc>
                <a:spcPts val="1350"/>
              </a:lnSpc>
            </a:pPr>
            <a:r>
              <a:rPr lang="en-US" sz="2800" baseline="0">
                <a:solidFill>
                  <a:schemeClr val="bg1"/>
                </a:solidFill>
                <a:latin typeface="Calibri"/>
                <a:ea typeface="Arial"/>
                <a:cs typeface="Arial"/>
              </a:rPr>
              <a:t>Machine Learning Techniques</a:t>
            </a:r>
            <a:r>
              <a:rPr lang="en-US" sz="2800">
                <a:solidFill>
                  <a:schemeClr val="bg1"/>
                </a:solidFill>
                <a:latin typeface="Calibri"/>
                <a:ea typeface="Arial"/>
                <a:cs typeface="Arial"/>
              </a:rPr>
              <a:t>​</a:t>
            </a:r>
            <a:br>
              <a:rPr lang="en-US" sz="2800">
                <a:latin typeface="Calibri"/>
                <a:ea typeface="Arial"/>
                <a:cs typeface="Arial"/>
              </a:rPr>
            </a:br>
            <a:endParaRPr lang="en-US" sz="2800">
              <a:solidFill>
                <a:schemeClr val="bg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0D378-95EB-A91E-A550-A359BCCB6467}"/>
              </a:ext>
            </a:extLst>
          </p:cNvPr>
          <p:cNvSpPr txBox="1"/>
          <p:nvPr/>
        </p:nvSpPr>
        <p:spPr>
          <a:xfrm>
            <a:off x="490603" y="3564698"/>
            <a:ext cx="60960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aseline="0">
                <a:solidFill>
                  <a:srgbClr val="FFFFFF"/>
                </a:solidFill>
                <a:latin typeface="Calibri"/>
              </a:rPr>
              <a:t>Decision Tree</a:t>
            </a:r>
            <a:endParaRPr 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Random Forest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Naive Bayes</a:t>
            </a:r>
          </a:p>
          <a:p>
            <a:pPr marL="342900" indent="-342900">
              <a:buFont typeface="Arial"/>
              <a:buChar char="•"/>
            </a:pPr>
            <a:endParaRPr lang="en-US" sz="22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58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C9A55-FF85-C9D9-419B-7D02D603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8A85-4018-4503-BDE5-2B50308D70E5}" type="datetime1"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343C8-4AC5-F851-0275-34C8E1DC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210C4-1C20-06C1-B785-6777104E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A2FF7A-D499-69A8-8547-4D940DEC7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242588"/>
              </p:ext>
            </p:extLst>
          </p:nvPr>
        </p:nvGraphicFramePr>
        <p:xfrm>
          <a:off x="1327815" y="1711410"/>
          <a:ext cx="8168633" cy="2865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529">
                  <a:extLst>
                    <a:ext uri="{9D8B030D-6E8A-4147-A177-3AD203B41FA5}">
                      <a16:colId xmlns:a16="http://schemas.microsoft.com/office/drawing/2014/main" val="60099635"/>
                    </a:ext>
                  </a:extLst>
                </a:gridCol>
                <a:gridCol w="1330695">
                  <a:extLst>
                    <a:ext uri="{9D8B030D-6E8A-4147-A177-3AD203B41FA5}">
                      <a16:colId xmlns:a16="http://schemas.microsoft.com/office/drawing/2014/main" val="3586157394"/>
                    </a:ext>
                  </a:extLst>
                </a:gridCol>
                <a:gridCol w="1890991">
                  <a:extLst>
                    <a:ext uri="{9D8B030D-6E8A-4147-A177-3AD203B41FA5}">
                      <a16:colId xmlns:a16="http://schemas.microsoft.com/office/drawing/2014/main" val="3463160842"/>
                    </a:ext>
                  </a:extLst>
                </a:gridCol>
                <a:gridCol w="2033418">
                  <a:extLst>
                    <a:ext uri="{9D8B030D-6E8A-4147-A177-3AD203B41FA5}">
                      <a16:colId xmlns:a16="http://schemas.microsoft.com/office/drawing/2014/main" val="3235042859"/>
                    </a:ext>
                  </a:extLst>
                </a:gridCol>
              </a:tblGrid>
              <a:tr h="701119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Features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latin typeface="Calibri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latin typeface="Calibri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>
                          <a:latin typeface="Calibri"/>
                        </a:rPr>
                        <a:t>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30327"/>
                  </a:ext>
                </a:extLst>
              </a:tr>
              <a:tr h="701119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PCC</a:t>
                      </a:r>
                      <a:endParaRPr lang="en-US" sz="2400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79.38%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80.77%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15791"/>
                  </a:ext>
                </a:extLst>
              </a:tr>
              <a:tr h="701119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Chi- Squared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89.96%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89.87%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73.15%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101023"/>
                  </a:ext>
                </a:extLst>
              </a:tr>
              <a:tr h="701119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Information Gain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79.40%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82.53%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4267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C7E65E-08E6-A032-0F0C-3146D3567F1A}"/>
              </a:ext>
            </a:extLst>
          </p:cNvPr>
          <p:cNvSpPr txBox="1"/>
          <p:nvPr/>
        </p:nvSpPr>
        <p:spPr>
          <a:xfrm>
            <a:off x="562582" y="519306"/>
            <a:ext cx="48468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Calibri"/>
                <a:ea typeface="Calibri"/>
                <a:cs typeface="Calibri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4792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CC0C960-B035-348C-1346-9D9150EB5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557522"/>
              </p:ext>
            </p:extLst>
          </p:nvPr>
        </p:nvGraphicFramePr>
        <p:xfrm>
          <a:off x="749700" y="604844"/>
          <a:ext cx="101902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3C42AD-0C2E-58BD-4336-F52D4FA6BE4B}"/>
              </a:ext>
            </a:extLst>
          </p:cNvPr>
          <p:cNvSpPr txBox="1"/>
          <p:nvPr/>
        </p:nvSpPr>
        <p:spPr>
          <a:xfrm rot="16200000">
            <a:off x="-974307" y="2988476"/>
            <a:ext cx="2657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Feature selection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4496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A7CB9-F9F3-3CC2-8FFE-5CCE6A5D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43B2-C959-40A3-88FD-24A65D92E36E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A4A5-30B1-5B37-0ADF-15B998DF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pic>
        <p:nvPicPr>
          <p:cNvPr id="10" name="Picture 9" descr="A baby chick holding a notebook and pencil&#10;&#10;AI-generated content may be incorrect.">
            <a:extLst>
              <a:ext uri="{FF2B5EF4-FFF2-40B4-BE49-F238E27FC236}">
                <a16:creationId xmlns:a16="http://schemas.microsoft.com/office/drawing/2014/main" id="{6CB3E3DB-BEFF-0C10-CBF8-9B04B7406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3388" y="762000"/>
            <a:ext cx="5038410" cy="5636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576ED8-F36F-7C18-9024-D73DDE599F03}"/>
              </a:ext>
            </a:extLst>
          </p:cNvPr>
          <p:cNvSpPr txBox="1"/>
          <p:nvPr/>
        </p:nvSpPr>
        <p:spPr>
          <a:xfrm>
            <a:off x="364024" y="420027"/>
            <a:ext cx="588038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800">
                <a:latin typeface="Calibri"/>
                <a:ea typeface="+mn-lt"/>
                <a:cs typeface="+mn-lt"/>
              </a:rPr>
              <a:t>Conclusion</a:t>
            </a:r>
            <a:endParaRPr lang="en-US" sz="3800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281E9-31F6-BD7D-F6AC-7372BF3CAC1B}"/>
              </a:ext>
            </a:extLst>
          </p:cNvPr>
          <p:cNvSpPr txBox="1"/>
          <p:nvPr/>
        </p:nvSpPr>
        <p:spPr>
          <a:xfrm>
            <a:off x="1" y="1502435"/>
            <a:ext cx="8626413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</a:rPr>
              <a:t>The Comparative analysis of Machine Learning algorithms for predicting personality traits using text data from people's tweets yielded promising results.</a:t>
            </a:r>
          </a:p>
          <a:p>
            <a:pPr marL="457200" indent="-457200">
              <a:buFont typeface="Arial"/>
              <a:buChar char="•"/>
            </a:pPr>
            <a:endParaRPr lang="en-US" sz="26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</a:rPr>
              <a:t> Among the three techniques tested, the Machine learning techniques Decision Tree, Random Forest with the combination of Chi-squared test demonstrated superior performance, achieving an accuracy of </a:t>
            </a:r>
            <a:r>
              <a:rPr lang="en-US" sz="2600" b="1">
                <a:latin typeface="Calibri"/>
                <a:ea typeface="Calibri"/>
                <a:cs typeface="Calibri"/>
              </a:rPr>
              <a:t>89.96% </a:t>
            </a:r>
            <a:r>
              <a:rPr lang="en-US" sz="2600">
                <a:latin typeface="Calibri"/>
                <a:ea typeface="Calibri"/>
                <a:cs typeface="Calibri"/>
              </a:rPr>
              <a:t>&amp;</a:t>
            </a:r>
            <a:r>
              <a:rPr lang="en-US" sz="2600" b="1">
                <a:latin typeface="Calibri"/>
                <a:ea typeface="Calibri"/>
                <a:cs typeface="Calibri"/>
              </a:rPr>
              <a:t> 89.87%</a:t>
            </a:r>
            <a:r>
              <a:rPr lang="en-US" sz="2600">
                <a:latin typeface="Calibri"/>
                <a:ea typeface="Calibri"/>
                <a:cs typeface="Calibri"/>
              </a:rPr>
              <a:t> for predicting the personality label .</a:t>
            </a:r>
            <a:br>
              <a:rPr lang="en-US" sz="2600">
                <a:latin typeface="Calibri"/>
              </a:rPr>
            </a:br>
            <a:br>
              <a:rPr lang="en-US" sz="2600">
                <a:latin typeface="Calibri"/>
              </a:rPr>
            </a:br>
            <a:br>
              <a:rPr lang="en-US" sz="2600">
                <a:latin typeface="Calibri"/>
              </a:rPr>
            </a:br>
            <a:br>
              <a:rPr lang="en-US" sz="2600">
                <a:latin typeface="Calibri"/>
              </a:rPr>
            </a:br>
            <a:br>
              <a:rPr lang="en-US" sz="2600">
                <a:latin typeface="Calibri"/>
              </a:rPr>
            </a:br>
            <a:endParaRPr lang="en-US" sz="2600">
              <a:latin typeface="Calibri"/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ue Futuristic Modern Artificial Intelligence Video">
            <a:hlinkClick r:id="" action="ppaction://media"/>
            <a:extLst>
              <a:ext uri="{FF2B5EF4-FFF2-40B4-BE49-F238E27FC236}">
                <a16:creationId xmlns:a16="http://schemas.microsoft.com/office/drawing/2014/main" id="{D6D772FF-462C-6480-47C6-8D1CA4F8D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3B12C-2A20-56E9-EFB3-F7E54106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6DCA-1A85-4FA0-A94C-4FE06B922C6B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B2008-6379-2063-594C-AD2C0A73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969D80A-B149-ED87-27A2-36F90B6844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672698"/>
              </p:ext>
            </p:extLst>
          </p:nvPr>
        </p:nvGraphicFramePr>
        <p:xfrm>
          <a:off x="112039" y="346606"/>
          <a:ext cx="11958320" cy="6015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950AB396-F450-FA7F-9B3F-6EC24F4EBA79}"/>
              </a:ext>
            </a:extLst>
          </p:cNvPr>
          <p:cNvSpPr txBox="1"/>
          <p:nvPr/>
        </p:nvSpPr>
        <p:spPr>
          <a:xfrm>
            <a:off x="392025" y="574037"/>
            <a:ext cx="29401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ea typeface="Calibri"/>
                <a:cs typeface="Calibr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5163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402B3-0418-A67C-0685-6D9CFD82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D27A-7FFE-46D4-BF1C-CE571643048A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5AE26-F697-E015-AD0F-8E588F7A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1E3F1-94B1-1428-F465-C3035A2ADB4C}"/>
              </a:ext>
            </a:extLst>
          </p:cNvPr>
          <p:cNvSpPr txBox="1"/>
          <p:nvPr/>
        </p:nvSpPr>
        <p:spPr>
          <a:xfrm>
            <a:off x="240082" y="422753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What is the </a:t>
            </a:r>
            <a:r>
              <a:rPr lang="en-US" sz="2400" b="1">
                <a:latin typeface="Calibri"/>
                <a:ea typeface="Calibri"/>
                <a:cs typeface="Calibri"/>
              </a:rPr>
              <a:t>Big Five Personality Model ?</a:t>
            </a:r>
            <a:endParaRPr lang="en-US">
              <a:latin typeface="Calibri"/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big 5">
            <a:extLst>
              <a:ext uri="{FF2B5EF4-FFF2-40B4-BE49-F238E27FC236}">
                <a16:creationId xmlns:a16="http://schemas.microsoft.com/office/drawing/2014/main" id="{6DA8946A-4784-DB73-B057-F79C4622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4012" y="-319062"/>
            <a:ext cx="4211527" cy="4063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234C5-F806-993A-3DD4-FBE3B7433CA3}"/>
              </a:ext>
            </a:extLst>
          </p:cNvPr>
          <p:cNvSpPr txBox="1"/>
          <p:nvPr/>
        </p:nvSpPr>
        <p:spPr>
          <a:xfrm>
            <a:off x="235324" y="952500"/>
            <a:ext cx="77432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aseline="0">
                <a:latin typeface="Calibri"/>
                <a:ea typeface="Segoe UI"/>
                <a:cs typeface="Segoe UI"/>
              </a:rPr>
              <a:t>It  is a framework used to describe human personality </a:t>
            </a:r>
            <a:r>
              <a:rPr lang="en-US" sz="2400">
                <a:latin typeface="Calibri"/>
                <a:ea typeface="Segoe UI"/>
                <a:cs typeface="Segoe UI"/>
              </a:rPr>
              <a:t>and represents</a:t>
            </a:r>
            <a:r>
              <a:rPr lang="en-US" sz="2400" baseline="0">
                <a:latin typeface="Calibri"/>
                <a:ea typeface="Segoe UI"/>
                <a:cs typeface="Segoe UI"/>
              </a:rPr>
              <a:t> personality using </a:t>
            </a:r>
            <a:r>
              <a:rPr lang="en-US" sz="2400" b="1" baseline="0">
                <a:latin typeface="Calibri"/>
                <a:ea typeface="Segoe UI"/>
                <a:cs typeface="Segoe UI"/>
              </a:rPr>
              <a:t>five broad dimensions</a:t>
            </a:r>
            <a:r>
              <a:rPr lang="en-US" sz="2400" baseline="0">
                <a:latin typeface="Calibri"/>
                <a:ea typeface="Segoe UI"/>
                <a:cs typeface="Segoe UI"/>
              </a:rPr>
              <a:t>, </a:t>
            </a:r>
            <a:r>
              <a:rPr lang="en-US" sz="2400">
                <a:latin typeface="Calibri"/>
                <a:ea typeface="Segoe UI"/>
                <a:cs typeface="Segoe UI"/>
              </a:rPr>
              <a:t>often remembered</a:t>
            </a:r>
            <a:r>
              <a:rPr lang="en-US" sz="2400" baseline="0">
                <a:latin typeface="Calibri"/>
                <a:ea typeface="Segoe UI"/>
                <a:cs typeface="Segoe UI"/>
              </a:rPr>
              <a:t> as </a:t>
            </a:r>
            <a:r>
              <a:rPr lang="en-US" sz="2400" b="1" baseline="0">
                <a:latin typeface="Calibri"/>
                <a:ea typeface="Segoe UI"/>
                <a:cs typeface="Segoe UI"/>
              </a:rPr>
              <a:t>OCEAN</a:t>
            </a:r>
            <a:r>
              <a:rPr sz="2400">
                <a:latin typeface="Calibri"/>
                <a:ea typeface="Calibri"/>
                <a:cs typeface="Calibri"/>
              </a:rPr>
              <a:t>​</a:t>
            </a:r>
            <a:endParaRPr lang="en-US">
              <a:latin typeface="Avenir Next LT Pro"/>
              <a:ea typeface="Calibri"/>
              <a:cs typeface="Calibri"/>
            </a:endParaRP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AC288-ACE0-97B6-59E6-497FCB92953F}"/>
              </a:ext>
            </a:extLst>
          </p:cNvPr>
          <p:cNvSpPr txBox="1"/>
          <p:nvPr/>
        </p:nvSpPr>
        <p:spPr>
          <a:xfrm>
            <a:off x="235324" y="2823882"/>
            <a:ext cx="60960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Why personality prediction</a:t>
            </a:r>
            <a:r>
              <a:rPr sz="24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?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BF0BE-0B09-D5E2-EC7C-9048464354F2}"/>
              </a:ext>
            </a:extLst>
          </p:cNvPr>
          <p:cNvSpPr txBox="1"/>
          <p:nvPr/>
        </p:nvSpPr>
        <p:spPr>
          <a:xfrm>
            <a:off x="235324" y="3563471"/>
            <a:ext cx="847164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Personality prediction helps understand human behavior and emotions by analyzing patterns in data, enabling accurate, automated insights into how individuals think and respond.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8DE99-312C-C0BD-0660-85DDC860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C0CD-6956-4421-B717-6E237D3EB7EA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842-1892-1909-C9F2-5AFBFEF6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63247768-6691-19E4-FDAD-7A7241FB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73" y="866384"/>
            <a:ext cx="3107577" cy="5678466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FDDAE58D-49BD-6AEF-750C-022DB9A7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983" y="866383"/>
            <a:ext cx="3220886" cy="568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D788D-2252-F325-490D-C923696E3DB1}"/>
              </a:ext>
            </a:extLst>
          </p:cNvPr>
          <p:cNvSpPr txBox="1"/>
          <p:nvPr/>
        </p:nvSpPr>
        <p:spPr>
          <a:xfrm>
            <a:off x="897277" y="239569"/>
            <a:ext cx="10119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+mn-lt"/>
                <a:cs typeface="+mn-lt"/>
              </a:rPr>
              <a:t>Taking myself as an example to show how people spend time on Social Media</a:t>
            </a:r>
            <a:endParaRPr lang="en-US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eencoded.png">
            <a:extLst>
              <a:ext uri="{FF2B5EF4-FFF2-40B4-BE49-F238E27FC236}">
                <a16:creationId xmlns:a16="http://schemas.microsoft.com/office/drawing/2014/main" id="{3C72D0ED-7816-1A3A-7AB9-74DC617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22"/>
          <a:stretch>
            <a:fillRect/>
          </a:stretch>
        </p:blipFill>
        <p:spPr>
          <a:xfrm>
            <a:off x="2" y="10"/>
            <a:ext cx="12191999" cy="2174300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990F0-C5B1-48F2-D311-46D3B649E34F}"/>
              </a:ext>
            </a:extLst>
          </p:cNvPr>
          <p:cNvSpPr txBox="1"/>
          <p:nvPr/>
        </p:nvSpPr>
        <p:spPr>
          <a:xfrm>
            <a:off x="480164" y="2176397"/>
            <a:ext cx="29436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ea typeface="Calibri"/>
                <a:cs typeface="Calibri"/>
              </a:rPr>
              <a:t>Project Overview​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BAE5C-1159-4F6F-1A8F-ADD126CDECDF}"/>
              </a:ext>
            </a:extLst>
          </p:cNvPr>
          <p:cNvSpPr txBox="1"/>
          <p:nvPr/>
        </p:nvSpPr>
        <p:spPr>
          <a:xfrm>
            <a:off x="476080" y="2986325"/>
            <a:ext cx="1112298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+mn-lt"/>
                <a:cs typeface="Arial"/>
              </a:rPr>
              <a:t>•</a:t>
            </a:r>
            <a:r>
              <a:rPr lang="en-US" sz="2400">
                <a:latin typeface="Calibri"/>
                <a:ea typeface="+mn-lt"/>
                <a:cs typeface="Times New Roman"/>
              </a:rPr>
              <a:t>A computationally difficult issue has emerged as a result of the explosive growth in Internet users which is  predicting a user's personality from their digital footprints. </a:t>
            </a:r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+mn-lt"/>
              <a:cs typeface="Times New Roman"/>
            </a:endParaRPr>
          </a:p>
          <a:p>
            <a:r>
              <a:rPr lang="en-US" sz="2400">
                <a:latin typeface="Calibri"/>
                <a:ea typeface="+mn-lt"/>
                <a:cs typeface="Arial"/>
              </a:rPr>
              <a:t>•</a:t>
            </a:r>
            <a:r>
              <a:rPr lang="en-US" sz="2400">
                <a:latin typeface="Calibri"/>
                <a:ea typeface="+mn-lt"/>
                <a:cs typeface="Times New Roman"/>
              </a:rPr>
              <a:t>The main goal of this project is to detect the personality of people around the world by collecting the data from their statements in the Twitter Tweets.</a:t>
            </a:r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+mn-lt"/>
              <a:cs typeface="Times New Roman"/>
            </a:endParaRPr>
          </a:p>
          <a:p>
            <a:r>
              <a:rPr lang="en-US" sz="2400">
                <a:latin typeface="Calibri"/>
                <a:ea typeface="+mn-lt"/>
                <a:cs typeface="Arial"/>
              </a:rPr>
              <a:t>•</a:t>
            </a:r>
            <a:r>
              <a:rPr lang="en-US" sz="2400">
                <a:latin typeface="Calibri"/>
                <a:ea typeface="+mn-lt"/>
                <a:cs typeface="Times New Roman"/>
              </a:rPr>
              <a:t>Trying different machine learning algorithms and feature selection algorithms to find out the best suitable combinations of algorithms to predict personality.</a:t>
            </a:r>
            <a:endParaRPr lang="en-US" sz="2400">
              <a:latin typeface="Avenir Next LT Pro"/>
              <a:ea typeface="Calibri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12609-B51F-20A3-D8FA-D26DB09F82CD}"/>
              </a:ext>
            </a:extLst>
          </p:cNvPr>
          <p:cNvSpPr txBox="1"/>
          <p:nvPr/>
        </p:nvSpPr>
        <p:spPr>
          <a:xfrm>
            <a:off x="887241" y="350568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7D830-FDD3-FCF9-9AC6-703561E0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6801-71AE-413F-8699-E40B94671A8D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C9CFD-48D4-89B2-7AA3-6210527F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D70C4-27CC-232B-F52B-3B30A261307B}"/>
              </a:ext>
            </a:extLst>
          </p:cNvPr>
          <p:cNvSpPr txBox="1"/>
          <p:nvPr/>
        </p:nvSpPr>
        <p:spPr>
          <a:xfrm>
            <a:off x="128751" y="596552"/>
            <a:ext cx="44363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Data Overview 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F88C02F6-C610-477E-5F06-5AD6327A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7635"/>
          <a:stretch/>
        </p:blipFill>
        <p:spPr>
          <a:xfrm>
            <a:off x="6091828" y="1"/>
            <a:ext cx="6122584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5DCE3C-5579-0953-A19A-B53FF593DDF0}"/>
              </a:ext>
            </a:extLst>
          </p:cNvPr>
          <p:cNvSpPr txBox="1"/>
          <p:nvPr/>
        </p:nvSpPr>
        <p:spPr>
          <a:xfrm>
            <a:off x="502357" y="1184411"/>
            <a:ext cx="5844757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For this project purpose I used two datasets.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alibri"/>
                <a:ea typeface="Calibri"/>
                <a:cs typeface="Calibri"/>
              </a:rPr>
              <a:t>One contains the tweets, user id, location, age and few others features.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alibri"/>
                <a:ea typeface="Calibri"/>
                <a:cs typeface="Calibri"/>
              </a:rPr>
              <a:t>Another one contains BIG 5 Personality scores (OCEAN ), personality </a:t>
            </a:r>
            <a:r>
              <a:rPr lang="en-US" b="1" err="1">
                <a:latin typeface="Calibri"/>
                <a:ea typeface="Calibri"/>
                <a:cs typeface="Calibri"/>
              </a:rPr>
              <a:t>Lables</a:t>
            </a:r>
            <a:r>
              <a:rPr lang="en-US" b="1">
                <a:latin typeface="Calibri"/>
                <a:ea typeface="Calibri"/>
                <a:cs typeface="Calibri"/>
              </a:rPr>
              <a:t>.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DA38D1AA-BE7D-993F-0FB9-5434D7A9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5" y="2112398"/>
            <a:ext cx="5230530" cy="1145741"/>
          </a:xfrm>
          <a:prstGeom prst="rect">
            <a:avLst/>
          </a:prstGeom>
        </p:spPr>
      </p:pic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0C7606D8-57F9-2A67-0AC1-07ADBC5D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437" t="-698" r="13551" b="-179"/>
          <a:stretch>
            <a:fillRect/>
          </a:stretch>
        </p:blipFill>
        <p:spPr>
          <a:xfrm>
            <a:off x="358868" y="4184276"/>
            <a:ext cx="5534287" cy="12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3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AB1FA-1295-BC8F-725A-7ECA98C6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4070-7F9C-4901-87BC-8D915B631BE5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D4CE-1692-F605-D28C-57502658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C086E-447F-1401-76FE-6A33E0FD7BC4}"/>
              </a:ext>
            </a:extLst>
          </p:cNvPr>
          <p:cNvSpPr txBox="1"/>
          <p:nvPr/>
        </p:nvSpPr>
        <p:spPr>
          <a:xfrm>
            <a:off x="168088" y="0"/>
            <a:ext cx="60960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l" rtl="0"/>
            <a:endParaRPr lang="en-IN" sz="3200" b="0" i="0" u="none" strike="noStrike" baseline="0">
              <a:solidFill>
                <a:srgbClr val="000000"/>
              </a:solidFill>
              <a:latin typeface="Calibri"/>
              <a:ea typeface="Segoe UI"/>
              <a:cs typeface="Segoe UI"/>
            </a:endParaRPr>
          </a:p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A5300-B31C-AA35-46CA-6CB77DED1D3D}"/>
              </a:ext>
            </a:extLst>
          </p:cNvPr>
          <p:cNvSpPr txBox="1"/>
          <p:nvPr/>
        </p:nvSpPr>
        <p:spPr>
          <a:xfrm>
            <a:off x="168088" y="1546412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l" rtl="0"/>
            <a:r>
              <a:rPr lang="en-US" sz="1800" b="1" i="0" u="none" strike="noStrike" baseline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Openness</a:t>
            </a:r>
            <a:endParaRPr lang="en-US" sz="1800" b="0" i="0">
              <a:solidFill>
                <a:srgbClr val="000000"/>
              </a:solidFill>
              <a:latin typeface="Calibri"/>
              <a:ea typeface="Segoe UI"/>
              <a:cs typeface="Segoe UI"/>
            </a:endParaRP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Creativity, imagination, curiosity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Willingness to try new ideas and experiences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D02DC-DF76-B2C2-20F2-E86A7DFC77C6}"/>
              </a:ext>
            </a:extLst>
          </p:cNvPr>
          <p:cNvSpPr txBox="1"/>
          <p:nvPr/>
        </p:nvSpPr>
        <p:spPr>
          <a:xfrm>
            <a:off x="168088" y="3305735"/>
            <a:ext cx="609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1" i="0" u="none" strike="noStrike" baseline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Conscientiousness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Organization, responsibility, self-discipline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Dependable and goal-oriented behavior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78D18-5E58-55C1-8D95-8EEC1F09BCD1}"/>
              </a:ext>
            </a:extLst>
          </p:cNvPr>
          <p:cNvSpPr txBox="1"/>
          <p:nvPr/>
        </p:nvSpPr>
        <p:spPr>
          <a:xfrm>
            <a:off x="168088" y="4784912"/>
            <a:ext cx="609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1" i="0" u="none" strike="noStrike" baseline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Extraversion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Sociability and outgoing nature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  <a:endParaRPr lang="en-US" sz="1800" b="0" i="0">
              <a:solidFill>
                <a:srgbClr val="000000"/>
              </a:solidFill>
              <a:latin typeface="Calibri"/>
              <a:ea typeface="+mn-lt"/>
              <a:cs typeface="Arial"/>
            </a:endParaRP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High energy, assertiveness, and enthusiasm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D42AE-29DD-372E-ACBD-26AF5A559E5F}"/>
              </a:ext>
            </a:extLst>
          </p:cNvPr>
          <p:cNvSpPr txBox="1"/>
          <p:nvPr/>
        </p:nvSpPr>
        <p:spPr>
          <a:xfrm>
            <a:off x="6095999" y="3305736"/>
            <a:ext cx="609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1" i="0" u="none" strike="noStrike" baseline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Agreeableness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Friendly, empathetic, and cooperative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Tendency to maintain positive relationships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62FEF-C94C-13BB-9CF8-BA52C661D619}"/>
              </a:ext>
            </a:extLst>
          </p:cNvPr>
          <p:cNvSpPr txBox="1"/>
          <p:nvPr/>
        </p:nvSpPr>
        <p:spPr>
          <a:xfrm>
            <a:off x="6096000" y="4784912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l" rtl="0"/>
            <a:r>
              <a:rPr lang="en-US" sz="1800" b="1" i="0" u="none" strike="noStrike" baseline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Neuroticism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Emotional instability and stress sensitivity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85750" lvl="0" indent="-285750" algn="l" rtl="0">
              <a:buFont typeface="Arial,Sans-Serif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Prone to anxiety, mood swings, and negative emotions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algn="l" rtl="0"/>
            <a:r>
              <a:rPr lang="en-US" sz="1800" b="0" i="0">
                <a:solidFill>
                  <a:srgbClr val="000000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630EF-CF44-DDA1-3DF6-6CADCA56268D}"/>
              </a:ext>
            </a:extLst>
          </p:cNvPr>
          <p:cNvSpPr txBox="1"/>
          <p:nvPr/>
        </p:nvSpPr>
        <p:spPr>
          <a:xfrm>
            <a:off x="168088" y="818029"/>
            <a:ext cx="60960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OCEAN Analysis:</a:t>
            </a:r>
          </a:p>
          <a:p>
            <a:pPr algn="ctr"/>
            <a:endParaRPr lang="en-US" sz="2400" b="1">
              <a:latin typeface="Calibri"/>
              <a:ea typeface="Calibri"/>
              <a:cs typeface="Calibri"/>
            </a:endParaRPr>
          </a:p>
        </p:txBody>
      </p:sp>
      <p:pic>
        <p:nvPicPr>
          <p:cNvPr id="14" name="Picture 13" descr="What is Big Five (OCEAN) Personality Test in Hiring Process">
            <a:extLst>
              <a:ext uri="{FF2B5EF4-FFF2-40B4-BE49-F238E27FC236}">
                <a16:creationId xmlns:a16="http://schemas.microsoft.com/office/drawing/2014/main" id="{63AA0659-65B3-4CB8-A9C6-2087E79F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589" y="0"/>
            <a:ext cx="4081398" cy="30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1C454-E627-0411-4C7A-F85D890B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9F7B-933B-431D-9BCB-B5E27C43E276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BE74A-A334-95A5-7188-A8C0FF30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DC27-7488-96A3-A032-278C4225C7D3}"/>
              </a:ext>
            </a:extLst>
          </p:cNvPr>
          <p:cNvSpPr txBox="1"/>
          <p:nvPr/>
        </p:nvSpPr>
        <p:spPr>
          <a:xfrm>
            <a:off x="704946" y="674906"/>
            <a:ext cx="46767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Calibri"/>
                <a:ea typeface="Calibri"/>
                <a:cs typeface="Calibri"/>
              </a:rPr>
              <a:t>Methodology</a:t>
            </a:r>
          </a:p>
        </p:txBody>
      </p:sp>
      <p:pic>
        <p:nvPicPr>
          <p:cNvPr id="8" name="Picture 7" descr="A diagram of a process&#10;&#10;AI-generated content may be incorrect.">
            <a:extLst>
              <a:ext uri="{FF2B5EF4-FFF2-40B4-BE49-F238E27FC236}">
                <a16:creationId xmlns:a16="http://schemas.microsoft.com/office/drawing/2014/main" id="{BD67F084-C706-95A7-5AAB-8C8342D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08" y="626792"/>
            <a:ext cx="3038475" cy="5619750"/>
          </a:xfrm>
          <a:prstGeom prst="rect">
            <a:avLst/>
          </a:prstGeom>
        </p:spPr>
      </p:pic>
      <p:pic>
        <p:nvPicPr>
          <p:cNvPr id="3" name="Picture 2" descr="Methods and methodology | Dr Deborah Gabriel">
            <a:extLst>
              <a:ext uri="{FF2B5EF4-FFF2-40B4-BE49-F238E27FC236}">
                <a16:creationId xmlns:a16="http://schemas.microsoft.com/office/drawing/2014/main" id="{D73D3040-C525-FAB2-AAE6-576F6CAC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41" y="1254106"/>
            <a:ext cx="8245288" cy="46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7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C652A-E171-C770-518B-C6E3C73B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2612-88F3-4CF1-9F57-CFE46B8C5F56}" type="datetime1">
              <a:t>12/15/2025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46DE-9079-3DA6-525A-082F2C07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1C99A-FCBA-FFA2-31EA-D166C8F247C2}"/>
              </a:ext>
            </a:extLst>
          </p:cNvPr>
          <p:cNvSpPr txBox="1"/>
          <p:nvPr/>
        </p:nvSpPr>
        <p:spPr>
          <a:xfrm>
            <a:off x="459288" y="339247"/>
            <a:ext cx="1068887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IN" sz="2400" b="1" kern="1200">
                <a:latin typeface="Calibri"/>
                <a:ea typeface="Calibri"/>
                <a:cs typeface="Times New Roman"/>
              </a:rPr>
              <a:t>Data Acquisition:</a:t>
            </a:r>
          </a:p>
          <a:p>
            <a:pPr marL="228600" indent="-228600">
              <a:buFont typeface="Arial"/>
              <a:buChar char="•"/>
            </a:pPr>
            <a:endParaRPr lang="en-IN" sz="2400">
              <a:latin typeface="Calibri"/>
              <a:ea typeface="Calibri"/>
              <a:cs typeface="Times New Roman"/>
            </a:endParaRPr>
          </a:p>
          <a:p>
            <a:pPr marL="685800" indent="-228600">
              <a:buFont typeface="Arial"/>
              <a:buChar char="•"/>
            </a:pPr>
            <a:r>
              <a:rPr lang="en-US" sz="2200">
                <a:latin typeface="Calibri"/>
                <a:ea typeface="+mn-lt"/>
                <a:cs typeface="+mn-lt"/>
              </a:rPr>
              <a:t>The dataset </a:t>
            </a:r>
            <a:r>
              <a:rPr lang="en-US" sz="2200" b="0" i="0" kern="1200">
                <a:latin typeface="Calibri"/>
                <a:ea typeface="+mn-lt"/>
                <a:cs typeface="+mn-lt"/>
              </a:rPr>
              <a:t>used </a:t>
            </a:r>
            <a:r>
              <a:rPr lang="en-US" sz="2200">
                <a:latin typeface="Calibri"/>
                <a:ea typeface="+mn-lt"/>
                <a:cs typeface="+mn-lt"/>
              </a:rPr>
              <a:t>in this project was obtained </a:t>
            </a:r>
            <a:r>
              <a:rPr lang="en-US" sz="2200" b="0" i="0" kern="1200">
                <a:latin typeface="Calibri"/>
                <a:ea typeface="+mn-lt"/>
                <a:cs typeface="+mn-lt"/>
              </a:rPr>
              <a:t>from</a:t>
            </a:r>
            <a:r>
              <a:rPr lang="en-US" sz="2200">
                <a:latin typeface="Calibri"/>
                <a:ea typeface="+mn-lt"/>
                <a:cs typeface="+mn-lt"/>
              </a:rPr>
              <a:t> social-media sentiment analysis datasets published on </a:t>
            </a:r>
            <a:r>
              <a:rPr lang="en-US" sz="2200" b="0" i="0" kern="1200">
                <a:latin typeface="Calibri"/>
                <a:ea typeface="+mn-lt"/>
                <a:cs typeface="+mn-lt"/>
              </a:rPr>
              <a:t>Kaggle</a:t>
            </a:r>
            <a:r>
              <a:rPr lang="en-US" sz="2200">
                <a:latin typeface="Calibri"/>
                <a:ea typeface="+mn-lt"/>
                <a:cs typeface="+mn-lt"/>
              </a:rPr>
              <a:t>. These datasets contain user-generated text tweets along with associated metadata. For personality prediction</a:t>
            </a:r>
            <a:r>
              <a:rPr lang="en-US" sz="2200" b="0" i="0" kern="1200">
                <a:latin typeface="Calibri"/>
                <a:ea typeface="+mn-lt"/>
                <a:cs typeface="+mn-lt"/>
              </a:rPr>
              <a:t>, </a:t>
            </a:r>
            <a:r>
              <a:rPr lang="en-US" sz="2200">
                <a:latin typeface="Calibri"/>
                <a:ea typeface="+mn-lt"/>
                <a:cs typeface="+mn-lt"/>
              </a:rPr>
              <a:t>these text samples were later enriched with OCEAN </a:t>
            </a:r>
            <a:r>
              <a:rPr lang="en-US" sz="2200" b="0" i="0" kern="1200">
                <a:latin typeface="Calibri"/>
                <a:ea typeface="+mn-lt"/>
                <a:cs typeface="+mn-lt"/>
              </a:rPr>
              <a:t>personality scores</a:t>
            </a:r>
            <a:r>
              <a:rPr lang="en-US" sz="220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Avenir Next LT Pro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05193-6DB2-E02E-A4A1-B2B3E2D5FFC9}"/>
              </a:ext>
            </a:extLst>
          </p:cNvPr>
          <p:cNvSpPr txBox="1"/>
          <p:nvPr/>
        </p:nvSpPr>
        <p:spPr>
          <a:xfrm>
            <a:off x="459288" y="3230671"/>
            <a:ext cx="1090808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ea typeface="Calibri"/>
                <a:cs typeface="Times New Roman"/>
              </a:rPr>
              <a:t>Data </a:t>
            </a:r>
            <a:r>
              <a:rPr lang="en-IN" sz="2400" b="1">
                <a:latin typeface="Calibri"/>
                <a:ea typeface="Calibri"/>
                <a:cs typeface="Times New Roman"/>
              </a:rPr>
              <a:t>Pre-processing :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IN" sz="2800">
              <a:latin typeface="Calibri"/>
              <a:ea typeface="Calibri"/>
              <a:cs typeface="Times New Roman"/>
            </a:endParaRPr>
          </a:p>
          <a:p>
            <a:pPr marL="685800" indent="-228600"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Times New Roman"/>
              </a:rPr>
              <a:t>All the statements in the data set are completely in English and the data should be preprocessed.</a:t>
            </a:r>
            <a:endParaRPr lang="en-IN">
              <a:latin typeface="Calibri"/>
              <a:ea typeface="Calibri"/>
              <a:cs typeface="Calibri"/>
            </a:endParaRPr>
          </a:p>
          <a:p>
            <a:pPr marL="685800" indent="-228600"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Times New Roman"/>
              </a:rPr>
              <a:t>The preprocessing step includes removing the punctuation marks, converting words to tokens, removing stop words, converting words into root forms and stemming. </a:t>
            </a:r>
            <a:endParaRPr lang="en-IN">
              <a:latin typeface="Calibri"/>
              <a:ea typeface="Calibri"/>
              <a:cs typeface="Calibri"/>
            </a:endParaRPr>
          </a:p>
          <a:p>
            <a:pPr marL="685800" indent="-228600"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Times New Roman"/>
              </a:rPr>
              <a:t>All of these preprocessing operations are done using NLTK library.</a:t>
            </a:r>
            <a:endParaRPr lang="en-IN">
              <a:latin typeface="Calibri"/>
              <a:ea typeface="Calibri"/>
              <a:cs typeface="Calibri"/>
            </a:endParaRPr>
          </a:p>
          <a:p>
            <a:pPr algn="ctr" rtl="0"/>
            <a:endParaRPr lang="en-US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734867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620</Words>
  <Application>Microsoft Office PowerPoint</Application>
  <PresentationFormat>Widescreen</PresentationFormat>
  <Paragraphs>149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Arial,Sans-Serif</vt:lpstr>
      <vt:lpstr>Avenir Next LT Pro</vt:lpstr>
      <vt:lpstr>Calibri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kotesh padarthi</dc:creator>
  <cp:lastModifiedBy>Padarthi, Naga Venkata Koteswararao</cp:lastModifiedBy>
  <cp:revision>6</cp:revision>
  <dcterms:created xsi:type="dcterms:W3CDTF">2025-11-27T05:51:45Z</dcterms:created>
  <dcterms:modified xsi:type="dcterms:W3CDTF">2025-12-16T02:56:01Z</dcterms:modified>
</cp:coreProperties>
</file>